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Teko" pitchFamily="2"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6DED21-E4CC-4988-A7BD-60F82F81900A}">
  <a:tblStyle styleId="{C86DED21-E4CC-4988-A7BD-60F82F81900A}" styleName="Table_0">
    <a:wholeTbl>
      <a:tcTxStyle b="off" i="off">
        <a:font>
          <a:latin typeface="Calibri"/>
          <a:ea typeface="Calibri"/>
          <a:cs typeface="Calibri"/>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9"/>
  </p:normalViewPr>
  <p:slideViewPr>
    <p:cSldViewPr snapToGrid="0">
      <p:cViewPr varScale="1">
        <p:scale>
          <a:sx n="104" d="100"/>
          <a:sy n="104" d="100"/>
        </p:scale>
        <p:origin x="8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Both</a:t>
            </a:r>
            <a:endParaRPr/>
          </a:p>
        </p:txBody>
      </p:sp>
      <p:sp>
        <p:nvSpPr>
          <p:cNvPr id="154" name="Google Shape;1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a:t>
            </a: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170" name="Google Shape;1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a:t>
            </a:r>
            <a:endParaRPr/>
          </a:p>
        </p:txBody>
      </p:sp>
      <p:sp>
        <p:nvSpPr>
          <p:cNvPr id="177" name="Google Shape;1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a:t>
            </a:r>
            <a:endParaRPr/>
          </a:p>
        </p:txBody>
      </p:sp>
      <p:sp>
        <p:nvSpPr>
          <p:cNvPr id="185" name="Google Shape;1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Both </a:t>
            </a:r>
            <a:endParaRPr/>
          </a:p>
        </p:txBody>
      </p:sp>
      <p:sp>
        <p:nvSpPr>
          <p:cNvPr id="193" name="Google Shape;19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201" name="Google Shape;2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209" name="Google Shape;20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Both – Use of Chat GPT for students who struggled with behavioral issues as well</a:t>
            </a:r>
            <a:endParaRPr/>
          </a:p>
        </p:txBody>
      </p:sp>
      <p:sp>
        <p:nvSpPr>
          <p:cNvPr id="216" name="Google Shape;2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Both</a:t>
            </a:r>
            <a:endParaRPr/>
          </a:p>
        </p:txBody>
      </p:sp>
      <p:sp>
        <p:nvSpPr>
          <p:cNvPr id="224" name="Google Shape;2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5 min </a:t>
            </a:r>
            <a:endParaRPr/>
          </a:p>
          <a:p>
            <a:pPr marL="0" lvl="0" indent="0" algn="l" rtl="0">
              <a:spcBef>
                <a:spcPts val="0"/>
              </a:spcBef>
              <a:spcAft>
                <a:spcPts val="0"/>
              </a:spcAft>
              <a:buNone/>
            </a:pPr>
            <a:r>
              <a:rPr lang="en-US"/>
              <a:t>Welcome – Directions </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a:t>
            </a:r>
            <a:endParaRPr/>
          </a:p>
        </p:txBody>
      </p:sp>
      <p:sp>
        <p:nvSpPr>
          <p:cNvPr id="232" name="Google Shape;2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239" name="Google Shape;23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a:t>
            </a:r>
            <a:endParaRPr/>
          </a:p>
        </p:txBody>
      </p:sp>
      <p:sp>
        <p:nvSpPr>
          <p:cNvPr id="248" name="Google Shape;24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a:t>
            </a:r>
            <a:endParaRPr/>
          </a:p>
        </p:txBody>
      </p:sp>
      <p:sp>
        <p:nvSpPr>
          <p:cNvPr id="255" name="Google Shape;25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263" name="Google Shape;26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271" name="Google Shape;27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Both</a:t>
            </a:r>
            <a:endParaRPr/>
          </a:p>
        </p:txBody>
      </p:sp>
      <p:sp>
        <p:nvSpPr>
          <p:cNvPr id="278" name="Google Shape;2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 lead, both</a:t>
            </a:r>
            <a:endParaRPr/>
          </a:p>
        </p:txBody>
      </p:sp>
      <p:sp>
        <p:nvSpPr>
          <p:cNvPr id="285" name="Google Shape;28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Both</a:t>
            </a:r>
            <a:endParaRPr/>
          </a:p>
        </p:txBody>
      </p:sp>
      <p:sp>
        <p:nvSpPr>
          <p:cNvPr id="292" name="Google Shape;2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Both</a:t>
            </a:r>
            <a:endParaRPr/>
          </a:p>
        </p:txBody>
      </p:sp>
      <p:sp>
        <p:nvSpPr>
          <p:cNvPr id="300" name="Google Shape;30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 </a:t>
            </a: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 – Conversatio </a:t>
            </a:r>
            <a:endParaRPr/>
          </a:p>
        </p:txBody>
      </p:sp>
      <p:sp>
        <p:nvSpPr>
          <p:cNvPr id="121" name="Google Shape;1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 – Our roles </a:t>
            </a:r>
            <a:endParaRPr/>
          </a:p>
        </p:txBody>
      </p:sp>
      <p:sp>
        <p:nvSpPr>
          <p:cNvPr id="129" name="Google Shape;12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Emma</a:t>
            </a:r>
            <a:endParaRPr/>
          </a:p>
        </p:txBody>
      </p:sp>
      <p:sp>
        <p:nvSpPr>
          <p:cNvPr id="137" name="Google Shape;13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Petra – add libnk</a:t>
            </a:r>
            <a:endParaRPr/>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dk1"/>
        </a:solidFill>
        <a:effectLst/>
      </p:bgPr>
    </p:bg>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0" y="0"/>
            <a:ext cx="12192000" cy="6858000"/>
          </a:xfrm>
          <a:prstGeom prst="rect">
            <a:avLst/>
          </a:prstGeom>
          <a:noFill/>
          <a:ln>
            <a:noFill/>
          </a:ln>
        </p:spPr>
        <p:txBody>
          <a:bodyPr/>
          <a:lstStyle/>
          <a:p>
            <a:endParaRPr lang="en-US"/>
          </a:p>
        </p:txBody>
      </p:sp>
      <p:sp>
        <p:nvSpPr>
          <p:cNvPr id="17" name="Google Shape;17;p2"/>
          <p:cNvSpPr txBox="1">
            <a:spLocks noGrp="1"/>
          </p:cNvSpPr>
          <p:nvPr>
            <p:ph type="ctrTitle"/>
          </p:nvPr>
        </p:nvSpPr>
        <p:spPr>
          <a:xfrm>
            <a:off x="1524000" y="2286000"/>
            <a:ext cx="9144000" cy="2286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64"/>
        <p:cNvGrpSpPr/>
        <p:nvPr/>
      </p:nvGrpSpPr>
      <p:grpSpPr>
        <a:xfrm>
          <a:off x="0" y="0"/>
          <a:ext cx="0" cy="0"/>
          <a:chOff x="0" y="0"/>
          <a:chExt cx="0" cy="0"/>
        </a:xfrm>
      </p:grpSpPr>
      <p:sp>
        <p:nvSpPr>
          <p:cNvPr id="65" name="Google Shape;65;p11"/>
          <p:cNvSpPr>
            <a:spLocks noGrp="1"/>
          </p:cNvSpPr>
          <p:nvPr>
            <p:ph type="pic" idx="2"/>
          </p:nvPr>
        </p:nvSpPr>
        <p:spPr>
          <a:xfrm>
            <a:off x="0" y="0"/>
            <a:ext cx="12192000" cy="6858000"/>
          </a:xfrm>
          <a:prstGeom prst="rect">
            <a:avLst/>
          </a:prstGeom>
          <a:solidFill>
            <a:schemeClr val="dk1"/>
          </a:solidFill>
          <a:ln>
            <a:noFill/>
          </a:ln>
        </p:spPr>
        <p:txBody>
          <a:bodyPr/>
          <a:lstStyle/>
          <a:p>
            <a:endParaRPr lang="en-US"/>
          </a:p>
        </p:txBody>
      </p:sp>
      <p:sp>
        <p:nvSpPr>
          <p:cNvPr id="66" name="Google Shape;66;p11"/>
          <p:cNvSpPr txBox="1">
            <a:spLocks noGrp="1"/>
          </p:cNvSpPr>
          <p:nvPr>
            <p:ph type="title"/>
          </p:nvPr>
        </p:nvSpPr>
        <p:spPr>
          <a:xfrm>
            <a:off x="1362437" y="400485"/>
            <a:ext cx="9467127" cy="2527911"/>
          </a:xfrm>
          <a:prstGeom prst="rect">
            <a:avLst/>
          </a:prstGeom>
          <a:noFill/>
          <a:ln>
            <a:noFill/>
          </a:ln>
        </p:spPr>
        <p:txBody>
          <a:bodyPr spcFirstLastPara="1" wrap="square" lIns="91425" tIns="45700" rIns="91425" bIns="45700" anchor="b" anchorCtr="0">
            <a:noAutofit/>
          </a:bodyPr>
          <a:lstStyle>
            <a:lvl1pPr lvl="0" algn="ctr">
              <a:lnSpc>
                <a:spcPct val="90000"/>
              </a:lnSpc>
              <a:spcBef>
                <a:spcPts val="1000"/>
              </a:spcBef>
              <a:spcAft>
                <a:spcPts val="0"/>
              </a:spcAft>
              <a:buClr>
                <a:schemeClr val="lt1"/>
              </a:buClr>
              <a:buSzPts val="4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1362075" y="3738622"/>
            <a:ext cx="9467850" cy="252791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1000"/>
              </a:spcBef>
              <a:spcAft>
                <a:spcPts val="0"/>
              </a:spcAft>
              <a:buClr>
                <a:schemeClr val="lt1"/>
              </a:buClr>
              <a:buSzPts val="1800"/>
              <a:buNone/>
              <a:defRPr sz="1800">
                <a:solidFill>
                  <a:schemeClr val="lt1"/>
                </a:solidFill>
              </a:defRPr>
            </a:lvl2pPr>
            <a:lvl3pPr marL="1371600" lvl="2" indent="-228600" algn="ctr">
              <a:lnSpc>
                <a:spcPct val="90000"/>
              </a:lnSpc>
              <a:spcBef>
                <a:spcPts val="1000"/>
              </a:spcBef>
              <a:spcAft>
                <a:spcPts val="0"/>
              </a:spcAft>
              <a:buClr>
                <a:schemeClr val="lt1"/>
              </a:buClr>
              <a:buSzPts val="1800"/>
              <a:buNone/>
              <a:defRPr sz="1800">
                <a:solidFill>
                  <a:schemeClr val="lt1"/>
                </a:solidFill>
              </a:defRPr>
            </a:lvl3pPr>
            <a:lvl4pPr marL="1828800" lvl="3" indent="-228600" algn="ctr">
              <a:lnSpc>
                <a:spcPct val="90000"/>
              </a:lnSpc>
              <a:spcBef>
                <a:spcPts val="1000"/>
              </a:spcBef>
              <a:spcAft>
                <a:spcPts val="0"/>
              </a:spcAft>
              <a:buClr>
                <a:schemeClr val="lt1"/>
              </a:buClr>
              <a:buSzPts val="1800"/>
              <a:buNone/>
              <a:defRPr sz="1800">
                <a:solidFill>
                  <a:schemeClr val="lt1"/>
                </a:solidFill>
              </a:defRPr>
            </a:lvl4pPr>
            <a:lvl5pPr marL="2286000" lvl="4" indent="-228600" algn="ctr">
              <a:lnSpc>
                <a:spcPct val="90000"/>
              </a:lnSpc>
              <a:spcBef>
                <a:spcPts val="10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 picture">
  <p:cSld name="Title + subtitle + picture">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1117600" y="762000"/>
            <a:ext cx="5066250" cy="2900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a:spLocks noGrp="1"/>
          </p:cNvSpPr>
          <p:nvPr>
            <p:ph type="pic" idx="2"/>
          </p:nvPr>
        </p:nvSpPr>
        <p:spPr>
          <a:xfrm flipH="1">
            <a:off x="6086167" y="-22225"/>
            <a:ext cx="6080760" cy="6902450"/>
          </a:xfrm>
          <a:prstGeom prst="parallelogram">
            <a:avLst>
              <a:gd name="adj" fmla="val 25000"/>
            </a:avLst>
          </a:prstGeom>
          <a:noFill/>
          <a:ln>
            <a:noFill/>
          </a:ln>
        </p:spPr>
      </p:sp>
      <p:sp>
        <p:nvSpPr>
          <p:cNvPr id="71" name="Google Shape;71;p12"/>
          <p:cNvSpPr txBox="1">
            <a:spLocks noGrp="1"/>
          </p:cNvSpPr>
          <p:nvPr>
            <p:ph type="subTitle" idx="1"/>
          </p:nvPr>
        </p:nvSpPr>
        <p:spPr>
          <a:xfrm>
            <a:off x="1117600" y="4145280"/>
            <a:ext cx="5066250" cy="690880"/>
          </a:xfrm>
          <a:prstGeom prst="rect">
            <a:avLst/>
          </a:prstGeom>
          <a:gradFill>
            <a:gsLst>
              <a:gs pos="0">
                <a:schemeClr val="accent5"/>
              </a:gs>
              <a:gs pos="50000">
                <a:schemeClr val="accent1"/>
              </a:gs>
              <a:gs pos="100000">
                <a:srgbClr val="E7995A"/>
              </a:gs>
            </a:gsLst>
            <a:lin ang="10200000" scaled="0"/>
          </a:grad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lt1"/>
              </a:buClr>
              <a:buSzPts val="2400"/>
              <a:buNone/>
              <a:defRPr sz="2400" cap="none">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table">
  <p:cSld name="Content + table">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760"/>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a:off x="896074" y="2106591"/>
            <a:ext cx="2067045" cy="3633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800"/>
              <a:buFont typeface="Noto Sans Symbols"/>
              <a:buNone/>
              <a:defRPr sz="1800">
                <a:latin typeface="Calibri"/>
                <a:ea typeface="Calibri"/>
                <a:cs typeface="Calibri"/>
                <a:sym typeface="Calibri"/>
              </a:defRPr>
            </a:lvl1pPr>
            <a:lvl2pPr marL="914400" lvl="1" indent="-330200" algn="l">
              <a:lnSpc>
                <a:spcPct val="90000"/>
              </a:lnSpc>
              <a:spcBef>
                <a:spcPts val="1000"/>
              </a:spcBef>
              <a:spcAft>
                <a:spcPts val="0"/>
              </a:spcAft>
              <a:buClr>
                <a:schemeClr val="accent2"/>
              </a:buClr>
              <a:buSzPts val="1600"/>
              <a:buFont typeface="Noto Sans Symbols"/>
              <a:buChar char="▪"/>
              <a:defRPr sz="1600">
                <a:latin typeface="Calibri"/>
                <a:ea typeface="Calibri"/>
                <a:cs typeface="Calibri"/>
                <a:sym typeface="Calibri"/>
              </a:defRPr>
            </a:lvl2pPr>
            <a:lvl3pPr marL="1371600" lvl="2" indent="-317500" algn="l">
              <a:lnSpc>
                <a:spcPct val="90000"/>
              </a:lnSpc>
              <a:spcBef>
                <a:spcPts val="1000"/>
              </a:spcBef>
              <a:spcAft>
                <a:spcPts val="0"/>
              </a:spcAft>
              <a:buClr>
                <a:schemeClr val="accent2"/>
              </a:buClr>
              <a:buSzPts val="1400"/>
              <a:buFont typeface="Noto Sans Symbols"/>
              <a:buChar char="▪"/>
              <a:defRPr sz="1400">
                <a:latin typeface="Calibri"/>
                <a:ea typeface="Calibri"/>
                <a:cs typeface="Calibri"/>
                <a:sym typeface="Calibri"/>
              </a:defRPr>
            </a:lvl3pPr>
            <a:lvl4pPr marL="1828800" lvl="3" indent="-317500" algn="l">
              <a:lnSpc>
                <a:spcPct val="90000"/>
              </a:lnSpc>
              <a:spcBef>
                <a:spcPts val="1000"/>
              </a:spcBef>
              <a:spcAft>
                <a:spcPts val="0"/>
              </a:spcAft>
              <a:buClr>
                <a:schemeClr val="accent2"/>
              </a:buClr>
              <a:buSzPts val="1400"/>
              <a:buFont typeface="Noto Sans Symbols"/>
              <a:buChar char="▪"/>
              <a:defRPr sz="1400">
                <a:latin typeface="Calibri"/>
                <a:ea typeface="Calibri"/>
                <a:cs typeface="Calibri"/>
                <a:sym typeface="Calibri"/>
              </a:defRPr>
            </a:lvl4pPr>
            <a:lvl5pPr marL="2286000" lvl="4" indent="-304800" algn="l">
              <a:lnSpc>
                <a:spcPct val="90000"/>
              </a:lnSpc>
              <a:spcBef>
                <a:spcPts val="1000"/>
              </a:spcBef>
              <a:spcAft>
                <a:spcPts val="0"/>
              </a:spcAft>
              <a:buClr>
                <a:schemeClr val="accent2"/>
              </a:buClr>
              <a:buSzPts val="1200"/>
              <a:buFont typeface="Noto Sans Symbols"/>
              <a:buChar char="▪"/>
              <a:defRPr sz="12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838200" y="2024781"/>
            <a:ext cx="2878394" cy="41371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2"/>
              </a:buClr>
              <a:buSzPts val="1800"/>
              <a:buFont typeface="Calibri"/>
              <a:buAutoNum type="arabicPeriod"/>
              <a:defRPr sz="1800">
                <a:latin typeface="Calibri"/>
                <a:ea typeface="Calibri"/>
                <a:cs typeface="Calibri"/>
                <a:sym typeface="Calibri"/>
              </a:defRPr>
            </a:lvl1pPr>
            <a:lvl2pPr marL="914400" lvl="1" indent="-342900" algn="l">
              <a:lnSpc>
                <a:spcPct val="90000"/>
              </a:lnSpc>
              <a:spcBef>
                <a:spcPts val="1000"/>
              </a:spcBef>
              <a:spcAft>
                <a:spcPts val="0"/>
              </a:spcAft>
              <a:buClr>
                <a:schemeClr val="accent2"/>
              </a:buClr>
              <a:buSzPts val="1800"/>
              <a:buFont typeface="Calibri"/>
              <a:buAutoNum type="alphaLcPeriod"/>
              <a:defRPr sz="1800">
                <a:latin typeface="Calibri"/>
                <a:ea typeface="Calibri"/>
                <a:cs typeface="Calibri"/>
                <a:sym typeface="Calibri"/>
              </a:defRPr>
            </a:lvl2pPr>
            <a:lvl3pPr marL="1371600" lvl="2" indent="-342900" algn="l">
              <a:lnSpc>
                <a:spcPct val="90000"/>
              </a:lnSpc>
              <a:spcBef>
                <a:spcPts val="1000"/>
              </a:spcBef>
              <a:spcAft>
                <a:spcPts val="0"/>
              </a:spcAft>
              <a:buClr>
                <a:schemeClr val="accent2"/>
              </a:buClr>
              <a:buSzPts val="1800"/>
              <a:buFont typeface="Calibri"/>
              <a:buAutoNum type="arabicParenR"/>
              <a:defRPr sz="1800">
                <a:latin typeface="Calibri"/>
                <a:ea typeface="Calibri"/>
                <a:cs typeface="Calibri"/>
                <a:sym typeface="Calibri"/>
              </a:defRPr>
            </a:lvl3pPr>
            <a:lvl4pPr marL="1828800" lvl="3" indent="-342900" algn="l">
              <a:lnSpc>
                <a:spcPct val="90000"/>
              </a:lnSpc>
              <a:spcBef>
                <a:spcPts val="1000"/>
              </a:spcBef>
              <a:spcAft>
                <a:spcPts val="0"/>
              </a:spcAft>
              <a:buClr>
                <a:schemeClr val="accent2"/>
              </a:buClr>
              <a:buSzPts val="1800"/>
              <a:buFont typeface="Calibri"/>
              <a:buAutoNum type="alphaLcParenR"/>
              <a:defRPr sz="1800">
                <a:latin typeface="Calibri"/>
                <a:ea typeface="Calibri"/>
                <a:cs typeface="Calibri"/>
                <a:sym typeface="Calibri"/>
              </a:defRPr>
            </a:lvl4pPr>
            <a:lvl5pPr marL="2286000" lvl="4"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body" idx="2"/>
          </p:nvPr>
        </p:nvSpPr>
        <p:spPr>
          <a:xfrm>
            <a:off x="6459795" y="2024780"/>
            <a:ext cx="4894006" cy="4137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800"/>
              <a:buFont typeface="Noto Sans Symbols"/>
              <a:buNone/>
              <a:defRPr sz="1800">
                <a:latin typeface="Calibri"/>
                <a:ea typeface="Calibri"/>
                <a:cs typeface="Calibri"/>
                <a:sym typeface="Calibri"/>
              </a:defRPr>
            </a:lvl1pPr>
            <a:lvl2pPr marL="914400" lvl="1"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2pPr>
            <a:lvl3pPr marL="1371600" lvl="2"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3pPr>
            <a:lvl4pPr marL="1828800" lvl="3"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4pPr>
            <a:lvl5pPr marL="2286000" lvl="4"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43000"/>
            <a:ext cx="9144000" cy="22860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835198"/>
            <a:ext cx="9144000" cy="683219"/>
          </a:xfrm>
          <a:prstGeom prst="rect">
            <a:avLst/>
          </a:prstGeom>
          <a:gradFill>
            <a:gsLst>
              <a:gs pos="0">
                <a:schemeClr val="accent5"/>
              </a:gs>
              <a:gs pos="50000">
                <a:schemeClr val="accent1"/>
              </a:gs>
              <a:gs pos="100000">
                <a:srgbClr val="E7995A"/>
              </a:gs>
            </a:gsLst>
            <a:path path="circle">
              <a:fillToRect l="100000" t="100000"/>
            </a:path>
            <a:tileRect r="-100000" b="-100000"/>
          </a:grad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lt1"/>
              </a:buClr>
              <a:buSzPts val="2400"/>
              <a:buNone/>
              <a:defRPr sz="2400" cap="none">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562816" y="457200"/>
            <a:ext cx="4837176" cy="199339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a:spLocks noGrp="1"/>
          </p:cNvSpPr>
          <p:nvPr>
            <p:ph type="pic" idx="2"/>
          </p:nvPr>
        </p:nvSpPr>
        <p:spPr>
          <a:xfrm>
            <a:off x="-28882" y="0"/>
            <a:ext cx="6115050" cy="6858000"/>
          </a:xfrm>
          <a:prstGeom prst="parallelogram">
            <a:avLst>
              <a:gd name="adj" fmla="val 25000"/>
            </a:avLst>
          </a:prstGeom>
          <a:noFill/>
          <a:ln>
            <a:noFill/>
          </a:ln>
        </p:spPr>
        <p:txBody>
          <a:bodyPr/>
          <a:lstStyle/>
          <a:p>
            <a:endParaRPr lang="en-US"/>
          </a:p>
        </p:txBody>
      </p:sp>
      <p:sp>
        <p:nvSpPr>
          <p:cNvPr id="36" name="Google Shape;36;p6"/>
          <p:cNvSpPr txBox="1">
            <a:spLocks noGrp="1"/>
          </p:cNvSpPr>
          <p:nvPr>
            <p:ph type="body" idx="1"/>
          </p:nvPr>
        </p:nvSpPr>
        <p:spPr>
          <a:xfrm>
            <a:off x="6562818" y="2752344"/>
            <a:ext cx="4837174" cy="313639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sz="1800" cap="none"/>
            </a:lvl1pPr>
            <a:lvl2pPr marL="914400" lvl="1" indent="-228600" algn="l">
              <a:lnSpc>
                <a:spcPct val="150000"/>
              </a:lnSpc>
              <a:spcBef>
                <a:spcPts val="1000"/>
              </a:spcBef>
              <a:spcAft>
                <a:spcPts val="0"/>
              </a:spcAft>
              <a:buClr>
                <a:schemeClr val="dk1"/>
              </a:buClr>
              <a:buSzPts val="1800"/>
              <a:buNone/>
              <a:defRPr sz="1800" cap="none"/>
            </a:lvl2pPr>
            <a:lvl3pPr marL="1371600" lvl="2" indent="-228600" algn="l">
              <a:lnSpc>
                <a:spcPct val="150000"/>
              </a:lnSpc>
              <a:spcBef>
                <a:spcPts val="1000"/>
              </a:spcBef>
              <a:spcAft>
                <a:spcPts val="0"/>
              </a:spcAft>
              <a:buClr>
                <a:schemeClr val="dk1"/>
              </a:buClr>
              <a:buSzPts val="1800"/>
              <a:buNone/>
              <a:defRPr sz="1800" cap="none"/>
            </a:lvl3pPr>
            <a:lvl4pPr marL="1828800" lvl="3" indent="-228600" algn="l">
              <a:lnSpc>
                <a:spcPct val="150000"/>
              </a:lnSpc>
              <a:spcBef>
                <a:spcPts val="1000"/>
              </a:spcBef>
              <a:spcAft>
                <a:spcPts val="0"/>
              </a:spcAft>
              <a:buClr>
                <a:schemeClr val="dk1"/>
              </a:buClr>
              <a:buSzPts val="1800"/>
              <a:buNone/>
              <a:defRPr sz="1800" cap="none"/>
            </a:lvl4pPr>
            <a:lvl5pPr marL="2286000" lvl="4" indent="-228600" algn="l">
              <a:lnSpc>
                <a:spcPct val="150000"/>
              </a:lnSpc>
              <a:spcBef>
                <a:spcPts val="1000"/>
              </a:spcBef>
              <a:spcAft>
                <a:spcPts val="0"/>
              </a:spcAft>
              <a:buClr>
                <a:schemeClr val="dk1"/>
              </a:buClr>
              <a:buSzPts val="1800"/>
              <a:buNone/>
              <a:defRPr sz="1800" cap="none"/>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p:nvPr/>
        </p:nvSpPr>
        <p:spPr>
          <a:xfrm>
            <a:off x="6562817" y="6303963"/>
            <a:ext cx="3014980" cy="554037"/>
          </a:xfrm>
          <a:prstGeom prst="rect">
            <a:avLst/>
          </a:prstGeom>
          <a:gradFill>
            <a:gsLst>
              <a:gs pos="0">
                <a:schemeClr val="accent5"/>
              </a:gs>
              <a:gs pos="50000">
                <a:schemeClr val="accent1"/>
              </a:gs>
              <a:gs pos="100000">
                <a:srgbClr val="E7995A"/>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5242425" y="466344"/>
            <a:ext cx="6241651" cy="1710354"/>
          </a:xfrm>
          <a:prstGeom prst="rect">
            <a:avLst/>
          </a:prstGeom>
          <a:noFill/>
          <a:ln>
            <a:noFill/>
          </a:ln>
        </p:spPr>
        <p:txBody>
          <a:bodyPr spcFirstLastPara="1" wrap="square" lIns="91425" tIns="45700" rIns="91425" bIns="0" anchor="ctr"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a:spLocks noGrp="1"/>
          </p:cNvSpPr>
          <p:nvPr>
            <p:ph type="pic" idx="2"/>
          </p:nvPr>
        </p:nvSpPr>
        <p:spPr>
          <a:xfrm>
            <a:off x="0" y="0"/>
            <a:ext cx="4287838" cy="6858000"/>
          </a:xfrm>
          <a:prstGeom prst="rect">
            <a:avLst/>
          </a:prstGeom>
          <a:noFill/>
          <a:ln>
            <a:noFill/>
          </a:ln>
        </p:spPr>
        <p:txBody>
          <a:bodyPr/>
          <a:lstStyle/>
          <a:p>
            <a:endParaRPr lang="en-US"/>
          </a:p>
        </p:txBody>
      </p:sp>
      <p:sp>
        <p:nvSpPr>
          <p:cNvPr id="41" name="Google Shape;41;p7"/>
          <p:cNvSpPr txBox="1">
            <a:spLocks noGrp="1"/>
          </p:cNvSpPr>
          <p:nvPr>
            <p:ph type="body" idx="1"/>
          </p:nvPr>
        </p:nvSpPr>
        <p:spPr>
          <a:xfrm>
            <a:off x="5242426" y="2286000"/>
            <a:ext cx="624165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2"/>
              </a:buClr>
              <a:buSzPts val="1800"/>
              <a:buFont typeface="Noto Sans Symbols"/>
              <a:buChar char="▪"/>
              <a:defRPr sz="1800"/>
            </a:lvl1pPr>
            <a:lvl2pPr marL="914400" lvl="1" indent="-342900" algn="l">
              <a:lnSpc>
                <a:spcPct val="90000"/>
              </a:lnSpc>
              <a:spcBef>
                <a:spcPts val="1000"/>
              </a:spcBef>
              <a:spcAft>
                <a:spcPts val="0"/>
              </a:spcAft>
              <a:buClr>
                <a:schemeClr val="accent2"/>
              </a:buClr>
              <a:buSzPts val="1800"/>
              <a:buFont typeface="Noto Sans Symbols"/>
              <a:buChar char="▪"/>
              <a:defRPr sz="1800"/>
            </a:lvl2pPr>
            <a:lvl3pPr marL="1371600" lvl="2" indent="-342900" algn="l">
              <a:lnSpc>
                <a:spcPct val="90000"/>
              </a:lnSpc>
              <a:spcBef>
                <a:spcPts val="1000"/>
              </a:spcBef>
              <a:spcAft>
                <a:spcPts val="0"/>
              </a:spcAft>
              <a:buClr>
                <a:schemeClr val="accent2"/>
              </a:buClr>
              <a:buSzPts val="1800"/>
              <a:buFont typeface="Noto Sans Symbols"/>
              <a:buChar char="▪"/>
              <a:defRPr sz="1800"/>
            </a:lvl3pPr>
            <a:lvl4pPr marL="1828800" lvl="3" indent="-342900" algn="l">
              <a:lnSpc>
                <a:spcPct val="90000"/>
              </a:lnSpc>
              <a:spcBef>
                <a:spcPts val="1000"/>
              </a:spcBef>
              <a:spcAft>
                <a:spcPts val="0"/>
              </a:spcAft>
              <a:buClr>
                <a:schemeClr val="accent2"/>
              </a:buClr>
              <a:buSzPts val="1800"/>
              <a:buFont typeface="Noto Sans Symbols"/>
              <a:buChar char="▪"/>
              <a:defRPr sz="1800"/>
            </a:lvl4pPr>
            <a:lvl5pPr marL="2286000" lvl="4" indent="-342900" algn="l">
              <a:lnSpc>
                <a:spcPct val="90000"/>
              </a:lnSpc>
              <a:spcBef>
                <a:spcPts val="1000"/>
              </a:spcBef>
              <a:spcAft>
                <a:spcPts val="0"/>
              </a:spcAft>
              <a:buClr>
                <a:schemeClr val="accent2"/>
              </a:buClr>
              <a:buSzPts val="1800"/>
              <a:buFont typeface="Noto Sans Symbols"/>
              <a:buChar char="▪"/>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p:nvPr/>
        </p:nvSpPr>
        <p:spPr>
          <a:xfrm>
            <a:off x="5291586" y="6303963"/>
            <a:ext cx="4287186" cy="554037"/>
          </a:xfrm>
          <a:prstGeom prst="rect">
            <a:avLst/>
          </a:prstGeom>
          <a:gradFill>
            <a:gsLst>
              <a:gs pos="0">
                <a:schemeClr val="accent5"/>
              </a:gs>
              <a:gs pos="50000">
                <a:schemeClr val="accent1"/>
              </a:gs>
              <a:gs pos="100000">
                <a:srgbClr val="E7995A"/>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 picture ">
  <p:cSld name="Content + picture ">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838201" y="448056"/>
            <a:ext cx="6172200" cy="15819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838200" y="2257063"/>
            <a:ext cx="4894006" cy="39049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800"/>
              <a:buFont typeface="Noto Sans Symbols"/>
              <a:buNone/>
              <a:defRPr sz="1800">
                <a:latin typeface="Calibri"/>
                <a:ea typeface="Calibri"/>
                <a:cs typeface="Calibri"/>
                <a:sym typeface="Calibri"/>
              </a:defRPr>
            </a:lvl1pPr>
            <a:lvl2pPr marL="914400" lvl="1"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2pPr>
            <a:lvl3pPr marL="1371600" lvl="2"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3pPr>
            <a:lvl4pPr marL="1828800" lvl="3"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4pPr>
            <a:lvl5pPr marL="2286000" lvl="4"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
          <p:cNvSpPr>
            <a:spLocks noGrp="1"/>
          </p:cNvSpPr>
          <p:nvPr>
            <p:ph type="pic" idx="2"/>
          </p:nvPr>
        </p:nvSpPr>
        <p:spPr>
          <a:xfrm>
            <a:off x="7500938" y="-22225"/>
            <a:ext cx="4714875" cy="6880225"/>
          </a:xfrm>
          <a:prstGeom prst="rect">
            <a:avLst/>
          </a:prstGeom>
          <a:noFill/>
          <a:ln>
            <a:noFill/>
          </a:ln>
        </p:spPr>
        <p:txBody>
          <a:bodyPr/>
          <a:lstStyle/>
          <a:p>
            <a:endParaRPr lang="en-US"/>
          </a:p>
        </p:txBody>
      </p:sp>
      <p:sp>
        <p:nvSpPr>
          <p:cNvPr id="47" name="Google Shape;47;p8"/>
          <p:cNvSpPr/>
          <p:nvPr/>
        </p:nvSpPr>
        <p:spPr>
          <a:xfrm>
            <a:off x="993814" y="6303963"/>
            <a:ext cx="4287186" cy="554037"/>
          </a:xfrm>
          <a:prstGeom prst="rect">
            <a:avLst/>
          </a:prstGeom>
          <a:gradFill>
            <a:gsLst>
              <a:gs pos="0">
                <a:schemeClr val="accent5"/>
              </a:gs>
              <a:gs pos="50000">
                <a:schemeClr val="accent1"/>
              </a:gs>
              <a:gs pos="100000">
                <a:srgbClr val="E7995A"/>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48"/>
        <p:cNvGrpSpPr/>
        <p:nvPr/>
      </p:nvGrpSpPr>
      <p:grpSpPr>
        <a:xfrm>
          <a:off x="0" y="0"/>
          <a:ext cx="0" cy="0"/>
          <a:chOff x="0" y="0"/>
          <a:chExt cx="0" cy="0"/>
        </a:xfrm>
      </p:grpSpPr>
      <p:sp>
        <p:nvSpPr>
          <p:cNvPr id="49" name="Google Shape;49;p9"/>
          <p:cNvSpPr/>
          <p:nvPr/>
        </p:nvSpPr>
        <p:spPr>
          <a:xfrm>
            <a:off x="0" y="6303963"/>
            <a:ext cx="12192000" cy="554037"/>
          </a:xfrm>
          <a:prstGeom prst="rect">
            <a:avLst/>
          </a:prstGeom>
          <a:gradFill>
            <a:gsLst>
              <a:gs pos="0">
                <a:schemeClr val="accent5"/>
              </a:gs>
              <a:gs pos="50000">
                <a:schemeClr val="accent1"/>
              </a:gs>
              <a:gs pos="100000">
                <a:srgbClr val="E7995A"/>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9"/>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838199" y="2024781"/>
            <a:ext cx="5212079" cy="4137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800"/>
              <a:buFont typeface="Noto Sans Symbols"/>
              <a:buNone/>
              <a:defRPr sz="1800">
                <a:latin typeface="Calibri"/>
                <a:ea typeface="Calibri"/>
                <a:cs typeface="Calibri"/>
                <a:sym typeface="Calibri"/>
              </a:defRPr>
            </a:lvl1pPr>
            <a:lvl2pPr marL="914400" lvl="1"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2pPr>
            <a:lvl3pPr marL="1371600" lvl="2"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3pPr>
            <a:lvl4pPr marL="1828800" lvl="3"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4pPr>
            <a:lvl5pPr marL="2286000" lvl="4"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9"/>
          <p:cNvSpPr txBox="1">
            <a:spLocks noGrp="1"/>
          </p:cNvSpPr>
          <p:nvPr>
            <p:ph type="body" idx="2"/>
          </p:nvPr>
        </p:nvSpPr>
        <p:spPr>
          <a:xfrm>
            <a:off x="6459795" y="2024780"/>
            <a:ext cx="4894006" cy="4137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800"/>
              <a:buFont typeface="Noto Sans Symbols"/>
              <a:buNone/>
              <a:defRPr sz="1800">
                <a:latin typeface="Calibri"/>
                <a:ea typeface="Calibri"/>
                <a:cs typeface="Calibri"/>
                <a:sym typeface="Calibri"/>
              </a:defRPr>
            </a:lvl1pPr>
            <a:lvl2pPr marL="914400" lvl="1"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2pPr>
            <a:lvl3pPr marL="1371600" lvl="2"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3pPr>
            <a:lvl4pPr marL="1828800" lvl="3"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4pPr>
            <a:lvl5pPr marL="2286000" lvl="4"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3">
  <p:cSld name="Two Content 3">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838200" y="365760"/>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838200" y="1790329"/>
            <a:ext cx="5134335" cy="411305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accent2"/>
              </a:buClr>
              <a:buSzPts val="1800"/>
              <a:buFont typeface="Noto Sans Symbols"/>
              <a:buNone/>
              <a:defRPr sz="1800">
                <a:latin typeface="Calibri"/>
                <a:ea typeface="Calibri"/>
                <a:cs typeface="Calibri"/>
                <a:sym typeface="Calibri"/>
              </a:defRPr>
            </a:lvl1pPr>
            <a:lvl2pPr marL="914400" lvl="1"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2pPr>
            <a:lvl3pPr marL="1371600" lvl="2"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3pPr>
            <a:lvl4pPr marL="1828800" lvl="3"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4pPr>
            <a:lvl5pPr marL="2286000" lvl="4"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
          <p:cNvSpPr txBox="1">
            <a:spLocks noGrp="1"/>
          </p:cNvSpPr>
          <p:nvPr>
            <p:ph type="body" idx="2"/>
          </p:nvPr>
        </p:nvSpPr>
        <p:spPr>
          <a:xfrm>
            <a:off x="6219464" y="1790329"/>
            <a:ext cx="5134335" cy="411305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accent2"/>
              </a:buClr>
              <a:buSzPts val="1800"/>
              <a:buFont typeface="Noto Sans Symbols"/>
              <a:buNone/>
              <a:defRPr sz="1800">
                <a:latin typeface="Calibri"/>
                <a:ea typeface="Calibri"/>
                <a:cs typeface="Calibri"/>
                <a:sym typeface="Calibri"/>
              </a:defRPr>
            </a:lvl1pPr>
            <a:lvl2pPr marL="914400" lvl="1"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2pPr>
            <a:lvl3pPr marL="1371600" lvl="2"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3pPr>
            <a:lvl4pPr marL="1828800" lvl="3"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4pPr>
            <a:lvl5pPr marL="2286000" lvl="4" indent="-342900" algn="l">
              <a:lnSpc>
                <a:spcPct val="90000"/>
              </a:lnSpc>
              <a:spcBef>
                <a:spcPts val="1000"/>
              </a:spcBef>
              <a:spcAft>
                <a:spcPts val="0"/>
              </a:spcAft>
              <a:buClr>
                <a:schemeClr val="accent2"/>
              </a:buClr>
              <a:buSzPts val="1800"/>
              <a:buFont typeface="Noto Sans Symbols"/>
              <a:buChar char="▪"/>
              <a:defRPr sz="1800">
                <a:latin typeface="Calibri"/>
                <a:ea typeface="Calibri"/>
                <a:cs typeface="Calibri"/>
                <a:sym typeface="Calibri"/>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0"/>
          <p:cNvSpPr/>
          <p:nvPr/>
        </p:nvSpPr>
        <p:spPr>
          <a:xfrm>
            <a:off x="0" y="6303963"/>
            <a:ext cx="12192000" cy="554037"/>
          </a:xfrm>
          <a:prstGeom prst="rect">
            <a:avLst/>
          </a:prstGeom>
          <a:gradFill>
            <a:gsLst>
              <a:gs pos="0">
                <a:schemeClr val="accent5"/>
              </a:gs>
              <a:gs pos="50000">
                <a:schemeClr val="accent1"/>
              </a:gs>
              <a:gs pos="100000">
                <a:srgbClr val="E7995A"/>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00"/>
              <a:buFont typeface="Calibri"/>
              <a:buNone/>
              <a:defRPr sz="4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Calibri"/>
                <a:ea typeface="Calibri"/>
                <a:cs typeface="Calibri"/>
                <a:sym typeface="Calibri"/>
              </a:defRPr>
            </a:lvl1pPr>
            <a:lvl2pPr marL="0" marR="0" lvl="1" indent="0" algn="r" rtl="0">
              <a:spcBef>
                <a:spcPts val="0"/>
              </a:spcBef>
              <a:buNone/>
              <a:defRPr sz="1200" b="0" i="0" u="none" strike="noStrike" cap="none">
                <a:solidFill>
                  <a:srgbClr val="757575"/>
                </a:solidFill>
                <a:latin typeface="Calibri"/>
                <a:ea typeface="Calibri"/>
                <a:cs typeface="Calibri"/>
                <a:sym typeface="Calibri"/>
              </a:defRPr>
            </a:lvl2pPr>
            <a:lvl3pPr marL="0" marR="0" lvl="2" indent="0" algn="r" rtl="0">
              <a:spcBef>
                <a:spcPts val="0"/>
              </a:spcBef>
              <a:buNone/>
              <a:defRPr sz="1200" b="0" i="0" u="none" strike="noStrike" cap="none">
                <a:solidFill>
                  <a:srgbClr val="757575"/>
                </a:solidFill>
                <a:latin typeface="Calibri"/>
                <a:ea typeface="Calibri"/>
                <a:cs typeface="Calibri"/>
                <a:sym typeface="Calibri"/>
              </a:defRPr>
            </a:lvl3pPr>
            <a:lvl4pPr marL="0" marR="0" lvl="3" indent="0" algn="r" rtl="0">
              <a:spcBef>
                <a:spcPts val="0"/>
              </a:spcBef>
              <a:buNone/>
              <a:defRPr sz="1200" b="0" i="0" u="none" strike="noStrike" cap="none">
                <a:solidFill>
                  <a:srgbClr val="757575"/>
                </a:solidFill>
                <a:latin typeface="Calibri"/>
                <a:ea typeface="Calibri"/>
                <a:cs typeface="Calibri"/>
                <a:sym typeface="Calibri"/>
              </a:defRPr>
            </a:lvl4pPr>
            <a:lvl5pPr marL="0" marR="0" lvl="4" indent="0" algn="r" rtl="0">
              <a:spcBef>
                <a:spcPts val="0"/>
              </a:spcBef>
              <a:buNone/>
              <a:defRPr sz="1200" b="0" i="0" u="none" strike="noStrike" cap="none">
                <a:solidFill>
                  <a:srgbClr val="757575"/>
                </a:solidFill>
                <a:latin typeface="Calibri"/>
                <a:ea typeface="Calibri"/>
                <a:cs typeface="Calibri"/>
                <a:sym typeface="Calibri"/>
              </a:defRPr>
            </a:lvl5pPr>
            <a:lvl6pPr marL="0" marR="0" lvl="5" indent="0" algn="r" rtl="0">
              <a:spcBef>
                <a:spcPts val="0"/>
              </a:spcBef>
              <a:buNone/>
              <a:defRPr sz="1200" b="0" i="0" u="none" strike="noStrike" cap="none">
                <a:solidFill>
                  <a:srgbClr val="757575"/>
                </a:solidFill>
                <a:latin typeface="Calibri"/>
                <a:ea typeface="Calibri"/>
                <a:cs typeface="Calibri"/>
                <a:sym typeface="Calibri"/>
              </a:defRPr>
            </a:lvl6pPr>
            <a:lvl7pPr marL="0" marR="0" lvl="6" indent="0" algn="r" rtl="0">
              <a:spcBef>
                <a:spcPts val="0"/>
              </a:spcBef>
              <a:buNone/>
              <a:defRPr sz="1200" b="0" i="0" u="none" strike="noStrike" cap="none">
                <a:solidFill>
                  <a:srgbClr val="757575"/>
                </a:solidFill>
                <a:latin typeface="Calibri"/>
                <a:ea typeface="Calibri"/>
                <a:cs typeface="Calibri"/>
                <a:sym typeface="Calibri"/>
              </a:defRPr>
            </a:lvl7pPr>
            <a:lvl8pPr marL="0" marR="0" lvl="7" indent="0" algn="r" rtl="0">
              <a:spcBef>
                <a:spcPts val="0"/>
              </a:spcBef>
              <a:buNone/>
              <a:defRPr sz="1200" b="0" i="0" u="none" strike="noStrike" cap="none">
                <a:solidFill>
                  <a:srgbClr val="757575"/>
                </a:solidFill>
                <a:latin typeface="Calibri"/>
                <a:ea typeface="Calibri"/>
                <a:cs typeface="Calibri"/>
                <a:sym typeface="Calibri"/>
              </a:defRPr>
            </a:lvl8pPr>
            <a:lvl9pPr marL="0" marR="0" lvl="8" indent="0" algn="r" rtl="0">
              <a:spcBef>
                <a:spcPts val="0"/>
              </a:spcBef>
              <a:buNone/>
              <a:defRPr sz="1200" b="0" i="0" u="none" strike="noStrike" cap="none">
                <a:solidFill>
                  <a:srgbClr val="75757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cpug.tistory.com/entry/chatgpt-%EB%AC%B4%EB%A3%8C-%EB%A1%9C-%EC%82%AC%EC%9A%A9%ED%95%98%EA%B8%B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hyperlink" Target="mailto:eshupp26@jcu.edu" TargetMode="External"/><Relationship Id="rId4" Type="http://schemas.openxmlformats.org/officeDocument/2006/relationships/hyperlink" Target="mailto:pxmoran@jc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edsource.org/2025/artificial-intelligence-isnt-ruining-education-its-exposing-whats-already-broken/73385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4" descr="abstract image"/>
          <p:cNvPicPr preferRelativeResize="0">
            <a:picLocks noGrp="1"/>
          </p:cNvPicPr>
          <p:nvPr>
            <p:ph type="pic" idx="2"/>
          </p:nvPr>
        </p:nvPicPr>
        <p:blipFill rotWithShape="1">
          <a:blip r:embed="rId3">
            <a:alphaModFix amt="52000"/>
          </a:blip>
          <a:srcRect/>
          <a:stretch/>
        </p:blipFill>
        <p:spPr>
          <a:xfrm>
            <a:off x="51526" y="0"/>
            <a:ext cx="12192000" cy="6858000"/>
          </a:xfrm>
          <a:prstGeom prst="rect">
            <a:avLst/>
          </a:prstGeom>
          <a:noFill/>
          <a:ln>
            <a:noFill/>
          </a:ln>
        </p:spPr>
      </p:pic>
      <p:sp>
        <p:nvSpPr>
          <p:cNvPr id="84" name="Google Shape;84;p14"/>
          <p:cNvSpPr txBox="1">
            <a:spLocks noGrp="1"/>
          </p:cNvSpPr>
          <p:nvPr>
            <p:ph type="ctrTitle"/>
          </p:nvPr>
        </p:nvSpPr>
        <p:spPr>
          <a:xfrm>
            <a:off x="1524000" y="2286000"/>
            <a:ext cx="9144000" cy="228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800"/>
              <a:buFont typeface="Calibri"/>
              <a:buNone/>
            </a:pPr>
            <a:r>
              <a:rPr lang="en-US">
                <a:solidFill>
                  <a:srgbClr val="FF0000"/>
                </a:solidFill>
              </a:rPr>
              <a:t>CRITICAL THINKING THROUGH LESSON PLAN REVISION: </a:t>
            </a:r>
            <a:br>
              <a:rPr lang="en-US"/>
            </a:br>
            <a:r>
              <a:rPr lang="en-US"/>
              <a:t>HOW TO USE REVISION TO COMBAT AN OVERRELIANCE ON AI AND PROMOTE THE USE OF HQIM MATERIALS</a:t>
            </a:r>
            <a:endParaRPr/>
          </a:p>
        </p:txBody>
      </p:sp>
      <p:pic>
        <p:nvPicPr>
          <p:cNvPr id="85" name="Google Shape;85;p14"/>
          <p:cNvPicPr preferRelativeResize="0"/>
          <p:nvPr/>
        </p:nvPicPr>
        <p:blipFill>
          <a:blip r:embed="rId4">
            <a:alphaModFix/>
          </a:blip>
          <a:stretch>
            <a:fillRect/>
          </a:stretch>
        </p:blipFill>
        <p:spPr>
          <a:xfrm>
            <a:off x="9938851" y="4771850"/>
            <a:ext cx="1936845" cy="198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a:solidFill>
                  <a:srgbClr val="FF0000"/>
                </a:solidFill>
              </a:rPr>
              <a:t>SEMESTER ONE:</a:t>
            </a:r>
            <a:br>
              <a:rPr lang="en-US"/>
            </a:br>
            <a:r>
              <a:rPr lang="en-US"/>
              <a:t>ENTER</a:t>
            </a:r>
            <a:br>
              <a:rPr lang="en-US"/>
            </a:br>
            <a:r>
              <a:rPr lang="en-US"/>
              <a:t>REVISION REQUIREMENTS</a:t>
            </a:r>
            <a:endParaRPr/>
          </a:p>
        </p:txBody>
      </p:sp>
      <p:sp>
        <p:nvSpPr>
          <p:cNvPr id="157" name="Google Shape;157;p23"/>
          <p:cNvSpPr txBox="1">
            <a:spLocks noGrp="1"/>
          </p:cNvSpPr>
          <p:nvPr>
            <p:ph type="body" idx="1"/>
          </p:nvPr>
        </p:nvSpPr>
        <p:spPr>
          <a:xfrm>
            <a:off x="838199" y="2024781"/>
            <a:ext cx="5212079" cy="41371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1800"/>
              <a:buFont typeface="Noto Sans Symbols"/>
              <a:buNone/>
            </a:pPr>
            <a:r>
              <a:rPr lang="en-US"/>
              <a:t>Preservice teachers were asked to write a case study on their students the first semester</a:t>
            </a:r>
            <a:endParaRPr/>
          </a:p>
          <a:p>
            <a:pPr marL="0" lvl="0" indent="0" algn="l" rtl="0">
              <a:lnSpc>
                <a:spcPct val="90000"/>
              </a:lnSpc>
              <a:spcBef>
                <a:spcPts val="1000"/>
              </a:spcBef>
              <a:spcAft>
                <a:spcPts val="0"/>
              </a:spcAft>
              <a:buClr>
                <a:schemeClr val="accent2"/>
              </a:buClr>
              <a:buSzPts val="1800"/>
              <a:buFont typeface="Noto Sans Symbols"/>
              <a:buNone/>
            </a:pPr>
            <a:r>
              <a:rPr lang="en-US"/>
              <a:t>As with most writing, the first draft is not necessarily the best</a:t>
            </a:r>
            <a:endParaRPr/>
          </a:p>
          <a:p>
            <a:pPr marL="0" lvl="0" indent="0" algn="l" rtl="0">
              <a:lnSpc>
                <a:spcPct val="90000"/>
              </a:lnSpc>
              <a:spcBef>
                <a:spcPts val="1000"/>
              </a:spcBef>
              <a:spcAft>
                <a:spcPts val="0"/>
              </a:spcAft>
              <a:buClr>
                <a:schemeClr val="accent2"/>
              </a:buClr>
              <a:buSzPts val="1800"/>
              <a:buFont typeface="Noto Sans Symbols"/>
              <a:buNone/>
            </a:pPr>
            <a:r>
              <a:rPr lang="en-US"/>
              <a:t>Three models of sample case studies were provided, with one highlighted as the desired model</a:t>
            </a:r>
            <a:endParaRPr/>
          </a:p>
          <a:p>
            <a:pPr marL="0" lvl="0" indent="0" algn="l" rtl="0">
              <a:lnSpc>
                <a:spcPct val="90000"/>
              </a:lnSpc>
              <a:spcBef>
                <a:spcPts val="1000"/>
              </a:spcBef>
              <a:spcAft>
                <a:spcPts val="0"/>
              </a:spcAft>
              <a:buClr>
                <a:schemeClr val="accent2"/>
              </a:buClr>
              <a:buSzPts val="1800"/>
              <a:buFont typeface="Noto Sans Symbols"/>
              <a:buNone/>
            </a:pPr>
            <a:r>
              <a:rPr lang="en-US"/>
              <a:t>Students wrote their case studies in segments, posted them on Canvas discussion boards, and were asked to read and respond to others either by choice or in groups formed by the instructor</a:t>
            </a:r>
            <a:endParaRPr/>
          </a:p>
          <a:p>
            <a:pPr marL="0" lvl="0" indent="0" algn="l" rtl="0">
              <a:lnSpc>
                <a:spcPct val="90000"/>
              </a:lnSpc>
              <a:spcBef>
                <a:spcPts val="1000"/>
              </a:spcBef>
              <a:spcAft>
                <a:spcPts val="0"/>
              </a:spcAft>
              <a:buClr>
                <a:schemeClr val="accent2"/>
              </a:buClr>
              <a:buSzPts val="1800"/>
              <a:buFont typeface="Noto Sans Symbols"/>
              <a:buNone/>
            </a:pPr>
            <a:r>
              <a:rPr lang="en-US"/>
              <a:t>Thus, during the first semester </a:t>
            </a:r>
            <a:r>
              <a:rPr lang="en-US">
                <a:solidFill>
                  <a:srgbClr val="FF0000"/>
                </a:solidFill>
              </a:rPr>
              <a:t>students were already accustomed to posting a first draft, getting feedback from peers and the professor on Canvas</a:t>
            </a:r>
            <a:endParaRPr/>
          </a:p>
        </p:txBody>
      </p:sp>
      <p:pic>
        <p:nvPicPr>
          <p:cNvPr id="158" name="Google Shape;158;p23" descr="Range of moods sticky notes"/>
          <p:cNvPicPr preferRelativeResize="0">
            <a:picLocks noGrp="1"/>
          </p:cNvPicPr>
          <p:nvPr>
            <p:ph type="body" idx="2"/>
          </p:nvPr>
        </p:nvPicPr>
        <p:blipFill rotWithShape="1">
          <a:blip r:embed="rId3">
            <a:alphaModFix/>
          </a:blip>
          <a:srcRect/>
          <a:stretch/>
        </p:blipFill>
        <p:spPr>
          <a:xfrm>
            <a:off x="6459795" y="2460000"/>
            <a:ext cx="4894006" cy="3266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838200" y="36576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cap="none"/>
              <a:t>What are the benefits of revision for preservice teachers?</a:t>
            </a:r>
            <a:br>
              <a:rPr lang="en-US" cap="none"/>
            </a:br>
            <a:endParaRPr/>
          </a:p>
        </p:txBody>
      </p:sp>
      <p:pic>
        <p:nvPicPr>
          <p:cNvPr id="165" name="Google Shape;165;p24" descr="Woman looking at laptop"/>
          <p:cNvPicPr preferRelativeResize="0">
            <a:picLocks noGrp="1"/>
          </p:cNvPicPr>
          <p:nvPr>
            <p:ph type="body" idx="2"/>
          </p:nvPr>
        </p:nvPicPr>
        <p:blipFill rotWithShape="1">
          <a:blip r:embed="rId3">
            <a:alphaModFix/>
          </a:blip>
          <a:srcRect/>
          <a:stretch/>
        </p:blipFill>
        <p:spPr>
          <a:xfrm>
            <a:off x="6219464" y="2300138"/>
            <a:ext cx="5134335" cy="3093435"/>
          </a:xfrm>
          <a:prstGeom prst="rect">
            <a:avLst/>
          </a:prstGeom>
          <a:noFill/>
          <a:ln>
            <a:noFill/>
          </a:ln>
        </p:spPr>
      </p:pic>
      <p:graphicFrame>
        <p:nvGraphicFramePr>
          <p:cNvPr id="166" name="Google Shape;166;p24"/>
          <p:cNvGraphicFramePr/>
          <p:nvPr/>
        </p:nvGraphicFramePr>
        <p:xfrm>
          <a:off x="838200" y="1844180"/>
          <a:ext cx="3000000" cy="3000000"/>
        </p:xfrm>
        <a:graphic>
          <a:graphicData uri="http://schemas.openxmlformats.org/drawingml/2006/table">
            <a:tbl>
              <a:tblPr firstRow="1" bandRow="1">
                <a:noFill/>
                <a:tableStyleId>{C86DED21-E4CC-4988-A7BD-60F82F81900A}</a:tableStyleId>
              </a:tblPr>
              <a:tblGrid>
                <a:gridCol w="5134325">
                  <a:extLst>
                    <a:ext uri="{9D8B030D-6E8A-4147-A177-3AD203B41FA5}">
                      <a16:colId xmlns:a16="http://schemas.microsoft.com/office/drawing/2014/main" val="20000"/>
                    </a:ext>
                  </a:extLst>
                </a:gridCol>
              </a:tblGrid>
              <a:tr h="377975">
                <a:tc>
                  <a:txBody>
                    <a:bodyPr/>
                    <a:lstStyle/>
                    <a:p>
                      <a:pPr marL="0" marR="0" lvl="0" indent="0" algn="ctr" rtl="0">
                        <a:spcBef>
                          <a:spcPts val="0"/>
                        </a:spcBef>
                        <a:spcAft>
                          <a:spcPts val="0"/>
                        </a:spcAft>
                        <a:buNone/>
                      </a:pPr>
                      <a:r>
                        <a:rPr lang="en-US" sz="1400" b="0" u="none" strike="noStrike" cap="none">
                          <a:solidFill>
                            <a:schemeClr val="dk1"/>
                          </a:solidFill>
                        </a:rPr>
                        <a:t>What are the benefits of revision for preservice teachers?</a:t>
                      </a:r>
                      <a:endParaRPr sz="1400" b="0" i="0" u="none" strike="noStrike" cap="none">
                        <a:solidFill>
                          <a:schemeClr val="dk1"/>
                        </a:solidFill>
                        <a:latin typeface="Calibri"/>
                        <a:ea typeface="Calibri"/>
                        <a:cs typeface="Calibri"/>
                        <a:sym typeface="Calibri"/>
                      </a:endParaRPr>
                    </a:p>
                  </a:txBody>
                  <a:tcPr marL="91450" marR="91450" marT="64000" marB="6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804725">
                <a:tc>
                  <a:txBody>
                    <a:bodyPr/>
                    <a:lstStyle/>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Preservice teachers have experience revising writing themselves; thus, they know it can be challenging but beneficial.</a:t>
                      </a:r>
                      <a:endParaRPr/>
                    </a:p>
                  </a:txBody>
                  <a:tcPr marL="91450" marR="91450" marT="64000" marB="6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13275">
                <a:tc>
                  <a:txBody>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Preservice teachers read and respond to other classmates writing, giving them experience on how to provide impactful feedback beyond, “This is great!”</a:t>
                      </a:r>
                      <a:endParaRPr/>
                    </a:p>
                  </a:txBody>
                  <a:tcPr marL="91450" marR="91450" marT="64000" marB="6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804725">
                <a:tc>
                  <a:txBody>
                    <a:bodyPr/>
                    <a:lstStyle/>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When first drafts are available in online discussions, high quality examples of any assignment can be viewed by any student in class and used as an additional model.</a:t>
                      </a:r>
                      <a:endParaRPr/>
                    </a:p>
                  </a:txBody>
                  <a:tcPr marL="91450" marR="91450" marT="64000" marB="6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13275">
                <a:tc>
                  <a:txBody>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Preservice teachers who are struggling with an assignment can be placed in a group and paired with students who are producing work that meets course expectations.</a:t>
                      </a:r>
                      <a:endParaRPr/>
                    </a:p>
                  </a:txBody>
                  <a:tcPr marL="91450" marR="91450" marT="64000" marB="6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591350">
                <a:tc>
                  <a:txBody>
                    <a:bodyPr/>
                    <a:lstStyle/>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ALL students have an opportunity to revise their work with feedback from professor and other students.</a:t>
                      </a:r>
                      <a:endParaRPr/>
                    </a:p>
                  </a:txBody>
                  <a:tcPr marL="91450" marR="91450" marT="64000" marB="6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5" descr="Adult working with students"/>
          <p:cNvPicPr preferRelativeResize="0">
            <a:picLocks noGrp="1"/>
          </p:cNvPicPr>
          <p:nvPr>
            <p:ph type="pic" idx="2"/>
          </p:nvPr>
        </p:nvPicPr>
        <p:blipFill rotWithShape="1">
          <a:blip r:embed="rId3">
            <a:alphaModFix/>
          </a:blip>
          <a:srcRect b="15730"/>
          <a:stretch/>
        </p:blipFill>
        <p:spPr>
          <a:xfrm>
            <a:off x="20" y="10"/>
            <a:ext cx="12191980" cy="6857990"/>
          </a:xfrm>
          <a:prstGeom prst="rect">
            <a:avLst/>
          </a:prstGeom>
          <a:noFill/>
          <a:ln>
            <a:noFill/>
          </a:ln>
        </p:spPr>
      </p:pic>
      <p:sp>
        <p:nvSpPr>
          <p:cNvPr id="173" name="Google Shape;173;p25"/>
          <p:cNvSpPr txBox="1">
            <a:spLocks noGrp="1"/>
          </p:cNvSpPr>
          <p:nvPr>
            <p:ph type="ctrTitle"/>
          </p:nvPr>
        </p:nvSpPr>
        <p:spPr>
          <a:xfrm>
            <a:off x="1524000" y="2286000"/>
            <a:ext cx="9144000" cy="228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a:t>SEMESTER TWO – ASSESSMENT AND INTERVENTION LESSON PLANS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a:t>A KEY CONCEPT: NOT ALL RESOURCES ARE EQUAL </a:t>
            </a:r>
            <a:endParaRPr/>
          </a:p>
        </p:txBody>
      </p:sp>
      <p:pic>
        <p:nvPicPr>
          <p:cNvPr id="180" name="Google Shape;180;p26"/>
          <p:cNvPicPr preferRelativeResize="0"/>
          <p:nvPr/>
        </p:nvPicPr>
        <p:blipFill rotWithShape="1">
          <a:blip r:embed="rId3">
            <a:alphaModFix/>
          </a:blip>
          <a:srcRect/>
          <a:stretch/>
        </p:blipFill>
        <p:spPr>
          <a:xfrm>
            <a:off x="1338798" y="2024781"/>
            <a:ext cx="4210880" cy="4137189"/>
          </a:xfrm>
          <a:prstGeom prst="rect">
            <a:avLst/>
          </a:prstGeom>
          <a:noFill/>
          <a:ln>
            <a:noFill/>
          </a:ln>
        </p:spPr>
      </p:pic>
      <p:sp>
        <p:nvSpPr>
          <p:cNvPr id="181" name="Google Shape;181;p26"/>
          <p:cNvSpPr txBox="1">
            <a:spLocks noGrp="1"/>
          </p:cNvSpPr>
          <p:nvPr>
            <p:ph type="body" idx="2"/>
          </p:nvPr>
        </p:nvSpPr>
        <p:spPr>
          <a:xfrm>
            <a:off x="6459795" y="2024780"/>
            <a:ext cx="4894006" cy="413718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accent2"/>
              </a:buClr>
              <a:buSzPct val="100000"/>
              <a:buFont typeface="Noto Sans Symbols"/>
              <a:buNone/>
            </a:pPr>
            <a:r>
              <a:rPr lang="en-US"/>
              <a:t>Students who are struggling need intervention that is based on research.  </a:t>
            </a:r>
            <a:endParaRPr/>
          </a:p>
          <a:p>
            <a:pPr marL="0" lvl="0" indent="0" algn="l" rtl="0">
              <a:lnSpc>
                <a:spcPct val="90000"/>
              </a:lnSpc>
              <a:spcBef>
                <a:spcPts val="1000"/>
              </a:spcBef>
              <a:spcAft>
                <a:spcPts val="0"/>
              </a:spcAft>
              <a:buClr>
                <a:schemeClr val="accent2"/>
              </a:buClr>
              <a:buSzPct val="100000"/>
              <a:buFont typeface="Noto Sans Symbols"/>
              <a:buNone/>
            </a:pPr>
            <a:endParaRPr/>
          </a:p>
          <a:p>
            <a:pPr marL="0" lvl="0" indent="0" algn="l" rtl="0">
              <a:lnSpc>
                <a:spcPct val="90000"/>
              </a:lnSpc>
              <a:spcBef>
                <a:spcPts val="1000"/>
              </a:spcBef>
              <a:spcAft>
                <a:spcPts val="0"/>
              </a:spcAft>
              <a:buClr>
                <a:schemeClr val="accent2"/>
              </a:buClr>
              <a:buSzPct val="100000"/>
              <a:buFont typeface="Noto Sans Symbols"/>
              <a:buNone/>
            </a:pPr>
            <a:r>
              <a:rPr lang="en-US"/>
              <a:t>Resources from the Meadows Center were often highlighted as this was a form of after-school tutoring.</a:t>
            </a:r>
            <a:endParaRPr/>
          </a:p>
          <a:p>
            <a:pPr marL="0" lvl="0" indent="0" algn="l" rtl="0">
              <a:lnSpc>
                <a:spcPct val="90000"/>
              </a:lnSpc>
              <a:spcBef>
                <a:spcPts val="1000"/>
              </a:spcBef>
              <a:spcAft>
                <a:spcPts val="0"/>
              </a:spcAft>
              <a:buClr>
                <a:schemeClr val="accent2"/>
              </a:buClr>
              <a:buSzPct val="100000"/>
              <a:buFont typeface="Noto Sans Symbols"/>
              <a:buNone/>
            </a:pPr>
            <a:endParaRPr/>
          </a:p>
          <a:p>
            <a:pPr marL="0" lvl="0" indent="0" algn="l" rtl="0">
              <a:lnSpc>
                <a:spcPct val="90000"/>
              </a:lnSpc>
              <a:spcBef>
                <a:spcPts val="1000"/>
              </a:spcBef>
              <a:spcAft>
                <a:spcPts val="0"/>
              </a:spcAft>
              <a:buClr>
                <a:schemeClr val="accent2"/>
              </a:buClr>
              <a:buSzPct val="100000"/>
              <a:buFont typeface="Noto Sans Symbols"/>
              <a:buNone/>
            </a:pPr>
            <a:r>
              <a:rPr lang="en-US"/>
              <a:t>As a part of the course, students were tasked with finding and implementing intervention based on assessment data. </a:t>
            </a:r>
            <a:endParaRPr/>
          </a:p>
          <a:p>
            <a:pPr marL="0" lvl="0" indent="0" algn="l" rtl="0">
              <a:lnSpc>
                <a:spcPct val="90000"/>
              </a:lnSpc>
              <a:spcBef>
                <a:spcPts val="1000"/>
              </a:spcBef>
              <a:spcAft>
                <a:spcPts val="0"/>
              </a:spcAft>
              <a:buClr>
                <a:schemeClr val="accent2"/>
              </a:buClr>
              <a:buSzPct val="100000"/>
              <a:buFont typeface="Noto Sans Symbols"/>
              <a:buNone/>
            </a:pPr>
            <a:endParaRPr/>
          </a:p>
          <a:p>
            <a:pPr marL="0" lvl="0" indent="0" algn="l" rtl="0">
              <a:lnSpc>
                <a:spcPct val="90000"/>
              </a:lnSpc>
              <a:spcBef>
                <a:spcPts val="1000"/>
              </a:spcBef>
              <a:spcAft>
                <a:spcPts val="0"/>
              </a:spcAft>
              <a:buClr>
                <a:schemeClr val="accent2"/>
              </a:buClr>
              <a:buSzPct val="100000"/>
              <a:buFont typeface="Noto Sans Symbols"/>
              <a:buNone/>
            </a:pPr>
            <a:r>
              <a:rPr lang="en-US"/>
              <a:t>This was the second semester students had discussed a variety of research-based strategies that might work by area (fluency, decoding, etc.) but the first time they truly had to implement them – and that presented a challenge.</a:t>
            </a:r>
            <a:endParaRPr/>
          </a:p>
          <a:p>
            <a:pPr marL="0" lvl="0" indent="0" algn="l" rtl="0">
              <a:lnSpc>
                <a:spcPct val="90000"/>
              </a:lnSpc>
              <a:spcBef>
                <a:spcPts val="1000"/>
              </a:spcBef>
              <a:spcAft>
                <a:spcPts val="0"/>
              </a:spcAft>
              <a:buClr>
                <a:schemeClr val="accent2"/>
              </a:buClr>
              <a:buSzPct val="100000"/>
              <a:buFont typeface="Noto Sans Symbols"/>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a:t>A VARIETY OF HIGH- QUALITY RESOURCES (IN ADDITION TO THE CORE TEXT) WERE HIGHLIGHTED</a:t>
            </a:r>
            <a:endParaRPr/>
          </a:p>
        </p:txBody>
      </p:sp>
      <p:pic>
        <p:nvPicPr>
          <p:cNvPr id="188" name="Google Shape;188;p27"/>
          <p:cNvPicPr preferRelativeResize="0"/>
          <p:nvPr/>
        </p:nvPicPr>
        <p:blipFill rotWithShape="1">
          <a:blip r:embed="rId3">
            <a:alphaModFix/>
          </a:blip>
          <a:srcRect l="3669" r="16959" b="-3"/>
          <a:stretch/>
        </p:blipFill>
        <p:spPr>
          <a:xfrm>
            <a:off x="517651" y="1771208"/>
            <a:ext cx="5212079" cy="4137189"/>
          </a:xfrm>
          <a:prstGeom prst="rect">
            <a:avLst/>
          </a:prstGeom>
          <a:noFill/>
          <a:ln>
            <a:noFill/>
          </a:ln>
        </p:spPr>
      </p:pic>
      <p:pic>
        <p:nvPicPr>
          <p:cNvPr id="189" name="Google Shape;189;p27"/>
          <p:cNvPicPr preferRelativeResize="0">
            <a:picLocks noGrp="1"/>
          </p:cNvPicPr>
          <p:nvPr>
            <p:ph type="body" idx="2"/>
          </p:nvPr>
        </p:nvPicPr>
        <p:blipFill rotWithShape="1">
          <a:blip r:embed="rId4">
            <a:alphaModFix/>
          </a:blip>
          <a:srcRect l="9636" r="34176" b="1"/>
          <a:stretch/>
        </p:blipFill>
        <p:spPr>
          <a:xfrm>
            <a:off x="6592900" y="1934665"/>
            <a:ext cx="5081449" cy="42956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a:t>WEEKLY LESSON PLANS WERE POSTED ON CANVAS DISCUSSION BOARDS </a:t>
            </a:r>
            <a:endParaRPr/>
          </a:p>
        </p:txBody>
      </p:sp>
      <p:pic>
        <p:nvPicPr>
          <p:cNvPr id="196" name="Google Shape;196;p28"/>
          <p:cNvPicPr preferRelativeResize="0"/>
          <p:nvPr/>
        </p:nvPicPr>
        <p:blipFill rotWithShape="1">
          <a:blip r:embed="rId3">
            <a:alphaModFix/>
          </a:blip>
          <a:srcRect r="57934" b="-1"/>
          <a:stretch/>
        </p:blipFill>
        <p:spPr>
          <a:xfrm>
            <a:off x="1872692" y="1360627"/>
            <a:ext cx="4572000" cy="4681750"/>
          </a:xfrm>
          <a:prstGeom prst="rect">
            <a:avLst/>
          </a:prstGeom>
          <a:noFill/>
          <a:ln>
            <a:noFill/>
          </a:ln>
        </p:spPr>
      </p:pic>
      <p:sp>
        <p:nvSpPr>
          <p:cNvPr id="197" name="Google Shape;197;p28"/>
          <p:cNvSpPr txBox="1">
            <a:spLocks noGrp="1"/>
          </p:cNvSpPr>
          <p:nvPr>
            <p:ph type="body" idx="2"/>
          </p:nvPr>
        </p:nvSpPr>
        <p:spPr>
          <a:xfrm>
            <a:off x="7709125" y="2962656"/>
            <a:ext cx="3644676" cy="3199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1800"/>
              <a:buFont typeface="Noto Sans Symbols"/>
              <a:buNone/>
            </a:pPr>
            <a:r>
              <a:rPr lang="en-US"/>
              <a:t>Since lessons were posted weekly, we could provide feedback to students prior to their lesson</a:t>
            </a:r>
            <a:endParaRPr/>
          </a:p>
          <a:p>
            <a:pPr marL="0" lvl="0" indent="0" algn="l" rtl="0">
              <a:lnSpc>
                <a:spcPct val="90000"/>
              </a:lnSpc>
              <a:spcBef>
                <a:spcPts val="1000"/>
              </a:spcBef>
              <a:spcAft>
                <a:spcPts val="0"/>
              </a:spcAft>
              <a:buClr>
                <a:schemeClr val="accent2"/>
              </a:buClr>
              <a:buSzPts val="1800"/>
              <a:buFont typeface="Noto Sans Symbols"/>
              <a:buNone/>
            </a:pPr>
            <a:endParaRPr/>
          </a:p>
          <a:p>
            <a:pPr marL="0" lvl="0" indent="0" algn="l" rtl="0">
              <a:lnSpc>
                <a:spcPct val="90000"/>
              </a:lnSpc>
              <a:spcBef>
                <a:spcPts val="1000"/>
              </a:spcBef>
              <a:spcAft>
                <a:spcPts val="0"/>
              </a:spcAft>
              <a:buClr>
                <a:schemeClr val="accent2"/>
              </a:buClr>
              <a:buSzPts val="1800"/>
              <a:buFont typeface="Noto Sans Symbols"/>
              <a:buNone/>
            </a:pPr>
            <a:r>
              <a:rPr lang="en-US"/>
              <a:t>While it did not happen often, some students were guided to rewriting a lesson OR to a different resource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6562816" y="457200"/>
            <a:ext cx="4837176" cy="108813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SOME PRESERVICE TEACHERS…</a:t>
            </a:r>
            <a:endParaRPr/>
          </a:p>
        </p:txBody>
      </p:sp>
      <p:pic>
        <p:nvPicPr>
          <p:cNvPr id="204" name="Google Shape;204;p29" descr="Close up of girl doing homework"/>
          <p:cNvPicPr preferRelativeResize="0">
            <a:picLocks noGrp="1"/>
          </p:cNvPicPr>
          <p:nvPr>
            <p:ph type="pic" idx="2"/>
          </p:nvPr>
        </p:nvPicPr>
        <p:blipFill rotWithShape="1">
          <a:blip r:embed="rId3">
            <a:alphaModFix/>
          </a:blip>
          <a:srcRect l="23264" r="17216" b="-1"/>
          <a:stretch/>
        </p:blipFill>
        <p:spPr>
          <a:xfrm>
            <a:off x="-28882" y="10"/>
            <a:ext cx="6115050" cy="6857990"/>
          </a:xfrm>
          <a:prstGeom prst="parallelogram">
            <a:avLst>
              <a:gd name="adj" fmla="val 25000"/>
            </a:avLst>
          </a:prstGeom>
          <a:noFill/>
          <a:ln>
            <a:noFill/>
          </a:ln>
        </p:spPr>
      </p:pic>
      <p:sp>
        <p:nvSpPr>
          <p:cNvPr id="205" name="Google Shape;205;p29"/>
          <p:cNvSpPr txBox="1">
            <a:spLocks noGrp="1"/>
          </p:cNvSpPr>
          <p:nvPr>
            <p:ph type="body" idx="1"/>
          </p:nvPr>
        </p:nvSpPr>
        <p:spPr>
          <a:xfrm>
            <a:off x="6562818" y="1545336"/>
            <a:ext cx="4837174" cy="4343400"/>
          </a:xfrm>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0"/>
              </a:spcAft>
              <a:buClr>
                <a:schemeClr val="dk1"/>
              </a:buClr>
              <a:buSzPts val="1800"/>
              <a:buFont typeface="Arial"/>
              <a:buChar char="•"/>
            </a:pPr>
            <a:r>
              <a:rPr lang="en-US"/>
              <a:t>CLEARLY WERE APPLYING RESEARCH-BASED STRATEGIES DISCUSSED IN OUR CLASS AND PREVIOUS CLASSES</a:t>
            </a:r>
            <a:endParaRPr/>
          </a:p>
          <a:p>
            <a:pPr marL="285750" lvl="0" indent="-285750" algn="l" rtl="0">
              <a:lnSpc>
                <a:spcPct val="150000"/>
              </a:lnSpc>
              <a:spcBef>
                <a:spcPts val="1000"/>
              </a:spcBef>
              <a:spcAft>
                <a:spcPts val="0"/>
              </a:spcAft>
              <a:buClr>
                <a:schemeClr val="dk1"/>
              </a:buClr>
              <a:buSzPts val="1800"/>
              <a:buFont typeface="Arial"/>
              <a:buChar char="•"/>
            </a:pPr>
            <a:r>
              <a:rPr lang="en-US"/>
              <a:t>COULD EASILY REFER TO READINGS OR WERE TRYING TO ENGAGE RETICENT TUTEES WITH MULTIMODAL ACTIVITIES AND MOVEMENT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0" descr="close up of computer code"/>
          <p:cNvPicPr preferRelativeResize="0">
            <a:picLocks noGrp="1"/>
          </p:cNvPicPr>
          <p:nvPr>
            <p:ph type="pic" idx="2"/>
          </p:nvPr>
        </p:nvPicPr>
        <p:blipFill rotWithShape="1">
          <a:blip r:embed="rId3">
            <a:alphaModFix amt="40000"/>
          </a:blip>
          <a:srcRect t="7812" b="7813"/>
          <a:stretch/>
        </p:blipFill>
        <p:spPr>
          <a:xfrm>
            <a:off x="0" y="-7315"/>
            <a:ext cx="12192000" cy="6858000"/>
          </a:xfrm>
          <a:prstGeom prst="rect">
            <a:avLst/>
          </a:prstGeom>
          <a:noFill/>
          <a:ln>
            <a:noFill/>
          </a:ln>
        </p:spPr>
      </p:pic>
      <p:sp>
        <p:nvSpPr>
          <p:cNvPr id="212" name="Google Shape;212;p30"/>
          <p:cNvSpPr txBox="1">
            <a:spLocks noGrp="1"/>
          </p:cNvSpPr>
          <p:nvPr>
            <p:ph type="ctrTitle"/>
          </p:nvPr>
        </p:nvSpPr>
        <p:spPr>
          <a:xfrm>
            <a:off x="1276502" y="2286000"/>
            <a:ext cx="9638995" cy="228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Calibri"/>
              <a:buNone/>
            </a:pPr>
            <a:br>
              <a:rPr lang="en-US"/>
            </a:br>
            <a:r>
              <a:rPr lang="en-US"/>
              <a:t>BUT…</a:t>
            </a:r>
            <a:br>
              <a:rPr lang="en-US"/>
            </a:br>
            <a:r>
              <a:rPr lang="en-US"/>
              <a:t>HOUSTON, WE HAVE A PROBLEM</a:t>
            </a:r>
            <a:br>
              <a:rPr lang="en-US"/>
            </a:br>
            <a:r>
              <a:rPr lang="en-US"/>
              <a:t>(WITH SOME PRESERVICE TEACHERS)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6562816" y="457200"/>
            <a:ext cx="4837176" cy="93268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WHAT WE SAW</a:t>
            </a:r>
            <a:endParaRPr/>
          </a:p>
        </p:txBody>
      </p:sp>
      <p:sp>
        <p:nvSpPr>
          <p:cNvPr id="219" name="Google Shape;219;p31"/>
          <p:cNvSpPr txBox="1">
            <a:spLocks noGrp="1"/>
          </p:cNvSpPr>
          <p:nvPr>
            <p:ph type="body" idx="1"/>
          </p:nvPr>
        </p:nvSpPr>
        <p:spPr>
          <a:xfrm>
            <a:off x="6562818" y="1609344"/>
            <a:ext cx="4837174" cy="4279392"/>
          </a:xfrm>
          <a:prstGeom prst="rect">
            <a:avLst/>
          </a:prstGeom>
          <a:noFill/>
          <a:ln>
            <a:noFill/>
          </a:ln>
        </p:spPr>
        <p:txBody>
          <a:bodyPr spcFirstLastPara="1" wrap="square" lIns="91425" tIns="45700" rIns="91425" bIns="45700" anchor="t" anchorCtr="0">
            <a:normAutofit fontScale="85000" lnSpcReduction="20000"/>
          </a:bodyPr>
          <a:lstStyle/>
          <a:p>
            <a:pPr marL="285750" lvl="0" indent="-285750" algn="l" rtl="0">
              <a:lnSpc>
                <a:spcPct val="150000"/>
              </a:lnSpc>
              <a:spcBef>
                <a:spcPts val="0"/>
              </a:spcBef>
              <a:spcAft>
                <a:spcPts val="0"/>
              </a:spcAft>
              <a:buClr>
                <a:schemeClr val="dk1"/>
              </a:buClr>
              <a:buSzPct val="100000"/>
              <a:buFont typeface="Arial"/>
              <a:buChar char="•"/>
            </a:pPr>
            <a:r>
              <a:rPr lang="en-US"/>
              <a:t>LITTLE EVIDENCE THAT THE CORE TRS TEXT BEING READ OR REFERRED TO IN LESSON PLANS</a:t>
            </a:r>
            <a:endParaRPr/>
          </a:p>
          <a:p>
            <a:pPr marL="285750" lvl="0" indent="-285750" algn="l" rtl="0">
              <a:lnSpc>
                <a:spcPct val="150000"/>
              </a:lnSpc>
              <a:spcBef>
                <a:spcPts val="1000"/>
              </a:spcBef>
              <a:spcAft>
                <a:spcPts val="0"/>
              </a:spcAft>
              <a:buClr>
                <a:schemeClr val="dk1"/>
              </a:buClr>
              <a:buSzPct val="100000"/>
              <a:buFont typeface="Arial"/>
              <a:buChar char="•"/>
            </a:pPr>
            <a:r>
              <a:rPr lang="en-US"/>
              <a:t>LACK OF WILLINGNESS TO INVESTIGATE RESEARCH-BASED MATERIALS FROM WEB-BASED SOURCES PROVIDED – INSTEAD, “LOW HANGING FRUIT” WAS IMPLEMENTED QUICKLY TO “COMPLETE AN ASSIGNMENT” </a:t>
            </a:r>
            <a:endParaRPr/>
          </a:p>
          <a:p>
            <a:pPr marL="285750" lvl="0" indent="-285750" algn="l" rtl="0">
              <a:lnSpc>
                <a:spcPct val="150000"/>
              </a:lnSpc>
              <a:spcBef>
                <a:spcPts val="1000"/>
              </a:spcBef>
              <a:spcAft>
                <a:spcPts val="0"/>
              </a:spcAft>
              <a:buClr>
                <a:schemeClr val="dk1"/>
              </a:buClr>
              <a:buSzPct val="100000"/>
              <a:buFont typeface="Arial"/>
              <a:buChar char="•"/>
            </a:pPr>
            <a:r>
              <a:rPr lang="en-US"/>
              <a:t>STRATEGIES IN USE THAT DID NOT REFLECT ANY WE HAD READ OR DISCUSSED IN OUR CLASS OR PREVIOUS CLASSES</a:t>
            </a:r>
            <a:endParaRPr/>
          </a:p>
          <a:p>
            <a:pPr marL="0" lvl="0" indent="0" algn="l" rtl="0">
              <a:lnSpc>
                <a:spcPct val="150000"/>
              </a:lnSpc>
              <a:spcBef>
                <a:spcPts val="1000"/>
              </a:spcBef>
              <a:spcAft>
                <a:spcPts val="0"/>
              </a:spcAft>
              <a:buClr>
                <a:schemeClr val="dk1"/>
              </a:buClr>
              <a:buSzPct val="100000"/>
              <a:buNone/>
            </a:pPr>
            <a:endParaRPr/>
          </a:p>
        </p:txBody>
      </p:sp>
      <p:pic>
        <p:nvPicPr>
          <p:cNvPr id="220" name="Google Shape;220;p31" descr="Child covering face"/>
          <p:cNvPicPr preferRelativeResize="0">
            <a:picLocks noGrp="1"/>
          </p:cNvPicPr>
          <p:nvPr>
            <p:ph type="pic" idx="2"/>
          </p:nvPr>
        </p:nvPicPr>
        <p:blipFill rotWithShape="1">
          <a:blip r:embed="rId3">
            <a:alphaModFix/>
          </a:blip>
          <a:srcRect l="20278" r="20278"/>
          <a:stretch/>
        </p:blipFill>
        <p:spPr>
          <a:xfrm>
            <a:off x="-28882" y="0"/>
            <a:ext cx="6115050" cy="6858000"/>
          </a:xfrm>
          <a:prstGeom prst="parallelogram">
            <a:avLst>
              <a:gd name="adj" fmla="val 25000"/>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838200" y="36576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a:t>LESSON PLANS </a:t>
            </a:r>
            <a:endParaRPr/>
          </a:p>
        </p:txBody>
      </p:sp>
      <p:sp>
        <p:nvSpPr>
          <p:cNvPr id="227" name="Google Shape;227;p32"/>
          <p:cNvSpPr txBox="1">
            <a:spLocks noGrp="1"/>
          </p:cNvSpPr>
          <p:nvPr>
            <p:ph type="body" idx="1"/>
          </p:nvPr>
        </p:nvSpPr>
        <p:spPr>
          <a:xfrm>
            <a:off x="838200" y="1790329"/>
            <a:ext cx="5134335" cy="4113054"/>
          </a:xfrm>
          <a:prstGeom prst="rect">
            <a:avLst/>
          </a:prstGeom>
          <a:noFill/>
          <a:ln>
            <a:noFill/>
          </a:ln>
        </p:spPr>
        <p:txBody>
          <a:bodyPr spcFirstLastPara="1" wrap="square" lIns="91425" tIns="45700" rIns="91425" bIns="45700" anchor="t" anchorCtr="0">
            <a:normAutofit/>
          </a:bodyPr>
          <a:lstStyle/>
          <a:p>
            <a:pPr marL="285750" lvl="0" indent="-285750" algn="l" rtl="0">
              <a:lnSpc>
                <a:spcPct val="140000"/>
              </a:lnSpc>
              <a:spcBef>
                <a:spcPts val="0"/>
              </a:spcBef>
              <a:spcAft>
                <a:spcPts val="0"/>
              </a:spcAft>
              <a:buSzPts val="1700"/>
              <a:buFont typeface="Arial"/>
              <a:buChar char="•"/>
            </a:pPr>
            <a:r>
              <a:rPr lang="en-US" sz="1700"/>
              <a:t>Students were asked to support the strategies they selected with references to either the CORE text or previous textbooks OR recommended websites</a:t>
            </a:r>
            <a:endParaRPr/>
          </a:p>
          <a:p>
            <a:pPr marL="285750" lvl="0" indent="-285750" algn="l" rtl="0">
              <a:lnSpc>
                <a:spcPct val="140000"/>
              </a:lnSpc>
              <a:spcBef>
                <a:spcPts val="1000"/>
              </a:spcBef>
              <a:spcAft>
                <a:spcPts val="0"/>
              </a:spcAft>
              <a:buSzPts val="1700"/>
              <a:buFont typeface="Arial"/>
              <a:buChar char="•"/>
            </a:pPr>
            <a:r>
              <a:rPr lang="en-US" sz="1700"/>
              <a:t>While some students could easily support the strategies they implemented (which was often visible during walkthroughs) others cited obscure resources not discussed in class…and that were often difficult to even locate</a:t>
            </a:r>
            <a:endParaRPr/>
          </a:p>
          <a:p>
            <a:pPr marL="285750" lvl="0" indent="-285750" algn="l" rtl="0">
              <a:lnSpc>
                <a:spcPct val="140000"/>
              </a:lnSpc>
              <a:spcBef>
                <a:spcPts val="1000"/>
              </a:spcBef>
              <a:spcAft>
                <a:spcPts val="0"/>
              </a:spcAft>
              <a:buSzPts val="1700"/>
              <a:buFont typeface="Arial"/>
              <a:buChar char="•"/>
            </a:pPr>
            <a:r>
              <a:rPr lang="en-US" sz="1700"/>
              <a:t>So…exactly how much thought went into creating these lessons?</a:t>
            </a:r>
            <a:endParaRPr/>
          </a:p>
        </p:txBody>
      </p:sp>
      <p:pic>
        <p:nvPicPr>
          <p:cNvPr id="228" name="Google Shape;228;p32" descr="Notebook and ballpen"/>
          <p:cNvPicPr preferRelativeResize="0">
            <a:picLocks noGrp="1"/>
          </p:cNvPicPr>
          <p:nvPr>
            <p:ph type="body" idx="2"/>
          </p:nvPr>
        </p:nvPicPr>
        <p:blipFill rotWithShape="1">
          <a:blip r:embed="rId3">
            <a:alphaModFix/>
          </a:blip>
          <a:srcRect/>
          <a:stretch/>
        </p:blipFill>
        <p:spPr>
          <a:xfrm>
            <a:off x="6219464" y="2133272"/>
            <a:ext cx="5134335" cy="34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38200" y="365759"/>
            <a:ext cx="10515600" cy="174734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alibri"/>
              <a:buNone/>
            </a:pPr>
            <a:r>
              <a:rPr lang="en-US" sz="4400">
                <a:solidFill>
                  <a:srgbClr val="FF0000"/>
                </a:solidFill>
              </a:rPr>
              <a:t>WELCOME!  TAKE A MOMENT TO TRY THE FOLLOWING:</a:t>
            </a:r>
            <a:br>
              <a:rPr lang="en-US" sz="4400">
                <a:solidFill>
                  <a:srgbClr val="FF0000"/>
                </a:solidFill>
              </a:rPr>
            </a:br>
            <a:endParaRPr sz="4400">
              <a:solidFill>
                <a:srgbClr val="FF0000"/>
              </a:solidFill>
            </a:endParaRPr>
          </a:p>
        </p:txBody>
      </p:sp>
      <p:sp>
        <p:nvSpPr>
          <p:cNvPr id="92" name="Google Shape;92;p15"/>
          <p:cNvSpPr txBox="1">
            <a:spLocks noGrp="1"/>
          </p:cNvSpPr>
          <p:nvPr>
            <p:ph type="body" idx="1"/>
          </p:nvPr>
        </p:nvSpPr>
        <p:spPr>
          <a:xfrm>
            <a:off x="138313" y="1060397"/>
            <a:ext cx="3578281" cy="51015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sz="2800">
                <a:solidFill>
                  <a:srgbClr val="00B050"/>
                </a:solidFill>
              </a:rPr>
              <a:t>FIRST:</a:t>
            </a:r>
            <a:endParaRPr/>
          </a:p>
          <a:p>
            <a:pPr marL="0" lvl="0" indent="0" algn="l" rtl="0">
              <a:lnSpc>
                <a:spcPct val="90000"/>
              </a:lnSpc>
              <a:spcBef>
                <a:spcPts val="2000"/>
              </a:spcBef>
              <a:spcAft>
                <a:spcPts val="0"/>
              </a:spcAft>
              <a:buSzPts val="2800"/>
              <a:buNone/>
            </a:pPr>
            <a:r>
              <a:rPr lang="en-US" sz="2800">
                <a:solidFill>
                  <a:srgbClr val="00B050"/>
                </a:solidFill>
              </a:rPr>
              <a:t>Create free ChatGPT account -  if you don’t have one already</a:t>
            </a:r>
            <a:endParaRPr/>
          </a:p>
          <a:p>
            <a:pPr marL="0" lvl="0" indent="0" algn="l" rtl="0">
              <a:lnSpc>
                <a:spcPct val="90000"/>
              </a:lnSpc>
              <a:spcBef>
                <a:spcPts val="2000"/>
              </a:spcBef>
              <a:spcAft>
                <a:spcPts val="0"/>
              </a:spcAft>
              <a:buSzPts val="2800"/>
              <a:buNone/>
            </a:pPr>
            <a:endParaRPr sz="2800">
              <a:solidFill>
                <a:srgbClr val="00B050"/>
              </a:solidFill>
            </a:endParaRPr>
          </a:p>
          <a:p>
            <a:pPr marL="0" lvl="0" indent="0" algn="l" rtl="0">
              <a:lnSpc>
                <a:spcPct val="90000"/>
              </a:lnSpc>
              <a:spcBef>
                <a:spcPts val="2000"/>
              </a:spcBef>
              <a:spcAft>
                <a:spcPts val="0"/>
              </a:spcAft>
              <a:buSzPts val="2800"/>
              <a:buNone/>
            </a:pPr>
            <a:r>
              <a:rPr lang="en-US" sz="2800">
                <a:solidFill>
                  <a:srgbClr val="0070C0"/>
                </a:solidFill>
              </a:rPr>
              <a:t>THEN:</a:t>
            </a:r>
            <a:endParaRPr/>
          </a:p>
          <a:p>
            <a:pPr marL="0" lvl="0" indent="0" algn="l" rtl="0">
              <a:lnSpc>
                <a:spcPct val="90000"/>
              </a:lnSpc>
              <a:spcBef>
                <a:spcPts val="2000"/>
              </a:spcBef>
              <a:spcAft>
                <a:spcPts val="0"/>
              </a:spcAft>
              <a:buSzPts val="2800"/>
              <a:buNone/>
            </a:pPr>
            <a:r>
              <a:rPr lang="en-US" sz="2800">
                <a:solidFill>
                  <a:srgbClr val="0070C0"/>
                </a:solidFill>
              </a:rPr>
              <a:t>Ask ChatGPT to create a lesson plan on fluency</a:t>
            </a:r>
            <a:endParaRPr/>
          </a:p>
        </p:txBody>
      </p:sp>
      <p:sp>
        <p:nvSpPr>
          <p:cNvPr id="93" name="Google Shape;93;p15"/>
          <p:cNvSpPr txBox="1">
            <a:spLocks noGrp="1"/>
          </p:cNvSpPr>
          <p:nvPr>
            <p:ph type="body" idx="2"/>
          </p:nvPr>
        </p:nvSpPr>
        <p:spPr>
          <a:xfrm>
            <a:off x="6459795" y="1397202"/>
            <a:ext cx="4894006" cy="47647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1800"/>
              <a:buFont typeface="Noto Sans Symbols"/>
              <a:buNone/>
            </a:pPr>
            <a:endParaRPr>
              <a:solidFill>
                <a:srgbClr val="6853BC"/>
              </a:solidFill>
            </a:endParaRPr>
          </a:p>
          <a:p>
            <a:pPr marL="0" lvl="0" indent="0" algn="l" rtl="0">
              <a:lnSpc>
                <a:spcPct val="90000"/>
              </a:lnSpc>
              <a:spcBef>
                <a:spcPts val="1000"/>
              </a:spcBef>
              <a:spcAft>
                <a:spcPts val="0"/>
              </a:spcAft>
              <a:buClr>
                <a:schemeClr val="accent2"/>
              </a:buClr>
              <a:buSzPts val="1800"/>
              <a:buFont typeface="Noto Sans Symbols"/>
              <a:buNone/>
            </a:pPr>
            <a:endParaRPr/>
          </a:p>
        </p:txBody>
      </p:sp>
      <p:sp>
        <p:nvSpPr>
          <p:cNvPr id="94" name="Google Shape;94;p15"/>
          <p:cNvSpPr/>
          <p:nvPr/>
        </p:nvSpPr>
        <p:spPr>
          <a:xfrm>
            <a:off x="0" y="6303963"/>
            <a:ext cx="12192000" cy="554037"/>
          </a:xfrm>
          <a:prstGeom prst="rect">
            <a:avLst/>
          </a:prstGeom>
          <a:gradFill>
            <a:gsLst>
              <a:gs pos="0">
                <a:schemeClr val="accent5"/>
              </a:gs>
              <a:gs pos="50000">
                <a:schemeClr val="accent1"/>
              </a:gs>
              <a:gs pos="100000">
                <a:srgbClr val="E7995A"/>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15" descr="A logo with lines and text&#10;&#10;AI-generated content may be incorrect."/>
          <p:cNvPicPr preferRelativeResize="0"/>
          <p:nvPr/>
        </p:nvPicPr>
        <p:blipFill rotWithShape="1">
          <a:blip r:embed="rId3">
            <a:alphaModFix/>
          </a:blip>
          <a:srcRect/>
          <a:stretch/>
        </p:blipFill>
        <p:spPr>
          <a:xfrm>
            <a:off x="4223021" y="1659751"/>
            <a:ext cx="6869881" cy="4073657"/>
          </a:xfrm>
          <a:prstGeom prst="rect">
            <a:avLst/>
          </a:prstGeom>
          <a:noFill/>
          <a:ln>
            <a:noFill/>
          </a:ln>
        </p:spPr>
      </p:pic>
      <p:sp>
        <p:nvSpPr>
          <p:cNvPr id="96" name="Google Shape;96;p15"/>
          <p:cNvSpPr txBox="1"/>
          <p:nvPr/>
        </p:nvSpPr>
        <p:spPr>
          <a:xfrm>
            <a:off x="6096000" y="8190472"/>
            <a:ext cx="935374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sng" strike="noStrike" cap="none">
                <a:solidFill>
                  <a:schemeClr val="hlink"/>
                </a:solidFill>
                <a:latin typeface="Calibri"/>
                <a:ea typeface="Calibri"/>
                <a:cs typeface="Calibri"/>
                <a:sym typeface="Calibri"/>
                <a:hlinkClick r:id="rId4"/>
              </a:rPr>
              <a:t>This Photo</a:t>
            </a:r>
            <a:r>
              <a:rPr lang="en-US" sz="900" b="0" i="0" u="none" strike="noStrike" cap="none">
                <a:solidFill>
                  <a:schemeClr val="dk1"/>
                </a:solidFill>
                <a:latin typeface="Calibri"/>
                <a:ea typeface="Calibri"/>
                <a:cs typeface="Calibri"/>
                <a:sym typeface="Calibri"/>
              </a:rPr>
              <a:t> by Unknown Author is licensed under </a:t>
            </a:r>
            <a:r>
              <a:rPr lang="en-US" sz="900" b="0" i="0" u="sng" strike="noStrike" cap="none">
                <a:solidFill>
                  <a:schemeClr val="hlink"/>
                </a:solidFill>
                <a:latin typeface="Calibri"/>
                <a:ea typeface="Calibri"/>
                <a:cs typeface="Calibri"/>
                <a:sym typeface="Calibri"/>
                <a:hlinkClick r:id="rId5"/>
              </a:rPr>
              <a:t>CC BY</a:t>
            </a:r>
            <a:endParaRPr sz="9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3" descr="close up of computer code"/>
          <p:cNvPicPr preferRelativeResize="0">
            <a:picLocks noGrp="1"/>
          </p:cNvPicPr>
          <p:nvPr>
            <p:ph type="pic" idx="2"/>
          </p:nvPr>
        </p:nvPicPr>
        <p:blipFill rotWithShape="1">
          <a:blip r:embed="rId3">
            <a:alphaModFix amt="40000"/>
          </a:blip>
          <a:srcRect t="7812" b="7813"/>
          <a:stretch/>
        </p:blipFill>
        <p:spPr>
          <a:xfrm>
            <a:off x="0" y="0"/>
            <a:ext cx="12192000" cy="6858000"/>
          </a:xfrm>
          <a:prstGeom prst="rect">
            <a:avLst/>
          </a:prstGeom>
          <a:noFill/>
          <a:ln>
            <a:noFill/>
          </a:ln>
        </p:spPr>
      </p:pic>
      <p:sp>
        <p:nvSpPr>
          <p:cNvPr id="235" name="Google Shape;235;p33"/>
          <p:cNvSpPr txBox="1">
            <a:spLocks noGrp="1"/>
          </p:cNvSpPr>
          <p:nvPr>
            <p:ph type="ctrTitle"/>
          </p:nvPr>
        </p:nvSpPr>
        <p:spPr>
          <a:xfrm>
            <a:off x="1524000" y="2286000"/>
            <a:ext cx="9144000" cy="228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Calibri"/>
              <a:buNone/>
            </a:pPr>
            <a:br>
              <a:rPr lang="en-US"/>
            </a:br>
            <a:r>
              <a:rPr lang="en-US"/>
              <a:t>THE PLAN: REQUIRE FIRST DRAFTS OF LESSONS WITH REFERENCES TO THE TEXTS AND APPROVED RESOURCES AND PROVIDE PEER FEEDBACK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838200" y="36576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a:t>WHAT THIS LOOKED LIKE IN PRACTICE:</a:t>
            </a:r>
            <a:endParaRPr/>
          </a:p>
        </p:txBody>
      </p:sp>
      <p:sp>
        <p:nvSpPr>
          <p:cNvPr id="242" name="Google Shape;242;p34"/>
          <p:cNvSpPr txBox="1">
            <a:spLocks noGrp="1"/>
          </p:cNvSpPr>
          <p:nvPr>
            <p:ph type="body" idx="1"/>
          </p:nvPr>
        </p:nvSpPr>
        <p:spPr>
          <a:xfrm>
            <a:off x="838200" y="1790329"/>
            <a:ext cx="5134335" cy="411305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accent2"/>
              </a:buClr>
              <a:buSzPts val="1800"/>
              <a:buFont typeface="Noto Sans Symbols"/>
              <a:buNone/>
            </a:pPr>
            <a:r>
              <a:rPr lang="en-US">
                <a:solidFill>
                  <a:srgbClr val="FF0000"/>
                </a:solidFill>
              </a:rPr>
              <a:t>The Reality</a:t>
            </a:r>
            <a:endParaRPr/>
          </a:p>
          <a:p>
            <a:pPr marL="285750" lvl="0" indent="-285750" algn="l" rtl="0">
              <a:lnSpc>
                <a:spcPct val="150000"/>
              </a:lnSpc>
              <a:spcBef>
                <a:spcPts val="1000"/>
              </a:spcBef>
              <a:spcAft>
                <a:spcPts val="0"/>
              </a:spcAft>
              <a:buSzPts val="1800"/>
              <a:buFont typeface="Arial"/>
              <a:buChar char="•"/>
            </a:pPr>
            <a:r>
              <a:rPr lang="en-US"/>
              <a:t>Some students had no issues referring to texts</a:t>
            </a:r>
            <a:endParaRPr/>
          </a:p>
          <a:p>
            <a:pPr marL="285750" lvl="0" indent="-285750" algn="l" rtl="0">
              <a:lnSpc>
                <a:spcPct val="150000"/>
              </a:lnSpc>
              <a:spcBef>
                <a:spcPts val="1000"/>
              </a:spcBef>
              <a:spcAft>
                <a:spcPts val="0"/>
              </a:spcAft>
              <a:buSzPts val="1800"/>
              <a:buFont typeface="Arial"/>
              <a:buChar char="•"/>
            </a:pPr>
            <a:r>
              <a:rPr lang="en-US">
                <a:solidFill>
                  <a:srgbClr val="FF0000"/>
                </a:solidFill>
              </a:rPr>
              <a:t>Some students were deeply frustrated – specifically when asked to refer to the text or to websites with APA citations and page numbers</a:t>
            </a:r>
            <a:endParaRPr/>
          </a:p>
          <a:p>
            <a:pPr marL="285750" lvl="0" indent="-285750" algn="l" rtl="0">
              <a:lnSpc>
                <a:spcPct val="150000"/>
              </a:lnSpc>
              <a:spcBef>
                <a:spcPts val="1000"/>
              </a:spcBef>
              <a:spcAft>
                <a:spcPts val="0"/>
              </a:spcAft>
              <a:buSzPts val="1800"/>
              <a:buFont typeface="Arial"/>
              <a:buChar char="•"/>
            </a:pPr>
            <a:r>
              <a:rPr lang="en-US"/>
              <a:t>Other students had teachers who gave them specific materials to use and simply wanted to implement them without understanding why </a:t>
            </a:r>
            <a:endParaRPr/>
          </a:p>
          <a:p>
            <a:pPr marL="0" lvl="1" indent="114300" algn="l" rtl="0">
              <a:lnSpc>
                <a:spcPct val="90000"/>
              </a:lnSpc>
              <a:spcBef>
                <a:spcPts val="1000"/>
              </a:spcBef>
              <a:spcAft>
                <a:spcPts val="0"/>
              </a:spcAft>
              <a:buSzPts val="1800"/>
              <a:buNone/>
            </a:pPr>
            <a:endParaRPr/>
          </a:p>
        </p:txBody>
      </p:sp>
      <p:sp>
        <p:nvSpPr>
          <p:cNvPr id="243" name="Google Shape;243;p34"/>
          <p:cNvSpPr txBox="1">
            <a:spLocks noGrp="1"/>
          </p:cNvSpPr>
          <p:nvPr>
            <p:ph type="body" idx="2"/>
          </p:nvPr>
        </p:nvSpPr>
        <p:spPr>
          <a:xfrm>
            <a:off x="6219464" y="1790329"/>
            <a:ext cx="5134335" cy="4113054"/>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0"/>
              </a:spcBef>
              <a:spcAft>
                <a:spcPts val="0"/>
              </a:spcAft>
              <a:buClr>
                <a:schemeClr val="accent2"/>
              </a:buClr>
              <a:buSzPct val="100000"/>
              <a:buFont typeface="Noto Sans Symbols"/>
              <a:buNone/>
            </a:pPr>
            <a:r>
              <a:rPr lang="en-US">
                <a:solidFill>
                  <a:srgbClr val="7030A0"/>
                </a:solidFill>
              </a:rPr>
              <a:t>The Benefits </a:t>
            </a:r>
            <a:endParaRPr/>
          </a:p>
          <a:p>
            <a:pPr marL="285750" lvl="0" indent="-285750" algn="l" rtl="0">
              <a:lnSpc>
                <a:spcPct val="150000"/>
              </a:lnSpc>
              <a:spcBef>
                <a:spcPts val="1000"/>
              </a:spcBef>
              <a:spcAft>
                <a:spcPts val="0"/>
              </a:spcAft>
              <a:buSzPct val="100000"/>
              <a:buFont typeface="Arial"/>
              <a:buChar char="•"/>
            </a:pPr>
            <a:r>
              <a:rPr lang="en-US"/>
              <a:t>Since lesson plans were posted and pre-service teachers were placed in smaller groups with those who had similar students</a:t>
            </a:r>
            <a:endParaRPr/>
          </a:p>
          <a:p>
            <a:pPr marL="285750" lvl="0" indent="-285750" algn="l" rtl="0">
              <a:lnSpc>
                <a:spcPct val="150000"/>
              </a:lnSpc>
              <a:spcBef>
                <a:spcPts val="1000"/>
              </a:spcBef>
              <a:spcAft>
                <a:spcPts val="0"/>
              </a:spcAft>
              <a:buSzPct val="100000"/>
              <a:buFont typeface="Arial"/>
              <a:buChar char="•"/>
            </a:pPr>
            <a:r>
              <a:rPr lang="en-US"/>
              <a:t>This allowed the professor to point out lesson plan exemplars that everyone in the course could access</a:t>
            </a:r>
            <a:endParaRPr/>
          </a:p>
          <a:p>
            <a:pPr marL="285750" lvl="0" indent="-285750" algn="l" rtl="0">
              <a:lnSpc>
                <a:spcPct val="150000"/>
              </a:lnSpc>
              <a:spcBef>
                <a:spcPts val="1000"/>
              </a:spcBef>
              <a:spcAft>
                <a:spcPts val="0"/>
              </a:spcAft>
              <a:buSzPct val="100000"/>
              <a:buFont typeface="Arial"/>
              <a:buChar char="•"/>
            </a:pPr>
            <a:r>
              <a:rPr lang="en-US"/>
              <a:t>Students could see the difference between lesson plans that used course materials and those who did not</a:t>
            </a:r>
            <a:endParaRPr/>
          </a:p>
          <a:p>
            <a:pPr marL="285750" lvl="0" indent="-285750" algn="l" rtl="0">
              <a:lnSpc>
                <a:spcPct val="150000"/>
              </a:lnSpc>
              <a:spcBef>
                <a:spcPts val="1000"/>
              </a:spcBef>
              <a:spcAft>
                <a:spcPts val="0"/>
              </a:spcAft>
              <a:buSzPct val="100000"/>
              <a:buFont typeface="Arial"/>
              <a:buChar char="•"/>
            </a:pPr>
            <a:r>
              <a:rPr lang="en-US"/>
              <a:t>Students could see the difference between the first and second drafts of lesson plans</a:t>
            </a:r>
            <a:endParaRPr/>
          </a:p>
        </p:txBody>
      </p:sp>
      <p:sp>
        <p:nvSpPr>
          <p:cNvPr id="244" name="Google Shape;244;p34"/>
          <p:cNvSpPr/>
          <p:nvPr/>
        </p:nvSpPr>
        <p:spPr>
          <a:xfrm>
            <a:off x="0" y="6303963"/>
            <a:ext cx="12192000" cy="554037"/>
          </a:xfrm>
          <a:prstGeom prst="rect">
            <a:avLst/>
          </a:prstGeom>
          <a:gradFill>
            <a:gsLst>
              <a:gs pos="0">
                <a:schemeClr val="accent5"/>
              </a:gs>
              <a:gs pos="50000">
                <a:schemeClr val="accent1"/>
              </a:gs>
              <a:gs pos="100000">
                <a:srgbClr val="E7995A"/>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a:t>TEACHING PRESERVICE TEACHERS HOW TO GIVE GOOD FEEDBACK TO STUDENTS AND ONE ANOTHER REQUIRES EXPLICIT TEACHING </a:t>
            </a:r>
            <a:endParaRPr/>
          </a:p>
        </p:txBody>
      </p:sp>
      <p:pic>
        <p:nvPicPr>
          <p:cNvPr id="251" name="Google Shape;251;p35"/>
          <p:cNvPicPr preferRelativeResize="0"/>
          <p:nvPr/>
        </p:nvPicPr>
        <p:blipFill rotWithShape="1">
          <a:blip r:embed="rId3">
            <a:alphaModFix/>
          </a:blip>
          <a:srcRect/>
          <a:stretch/>
        </p:blipFill>
        <p:spPr>
          <a:xfrm>
            <a:off x="663296" y="1931452"/>
            <a:ext cx="10865408" cy="43230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6562816" y="457200"/>
            <a:ext cx="4837176" cy="199339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THE (HONEST) CHALLENGES </a:t>
            </a:r>
            <a:endParaRPr/>
          </a:p>
        </p:txBody>
      </p:sp>
      <p:pic>
        <p:nvPicPr>
          <p:cNvPr id="258" name="Google Shape;258;p36" descr="Students using laptop in a classroom"/>
          <p:cNvPicPr preferRelativeResize="0">
            <a:picLocks noGrp="1"/>
          </p:cNvPicPr>
          <p:nvPr>
            <p:ph type="pic" idx="2"/>
          </p:nvPr>
        </p:nvPicPr>
        <p:blipFill rotWithShape="1">
          <a:blip r:embed="rId3">
            <a:alphaModFix/>
          </a:blip>
          <a:srcRect l="20285" r="20284"/>
          <a:stretch/>
        </p:blipFill>
        <p:spPr>
          <a:xfrm>
            <a:off x="-28882" y="0"/>
            <a:ext cx="6115050" cy="6858000"/>
          </a:xfrm>
          <a:prstGeom prst="parallelogram">
            <a:avLst>
              <a:gd name="adj" fmla="val 25000"/>
            </a:avLst>
          </a:prstGeom>
          <a:noFill/>
          <a:ln>
            <a:noFill/>
          </a:ln>
        </p:spPr>
      </p:pic>
      <p:sp>
        <p:nvSpPr>
          <p:cNvPr id="259" name="Google Shape;259;p36"/>
          <p:cNvSpPr txBox="1">
            <a:spLocks noGrp="1"/>
          </p:cNvSpPr>
          <p:nvPr>
            <p:ph type="body" idx="1"/>
          </p:nvPr>
        </p:nvSpPr>
        <p:spPr>
          <a:xfrm>
            <a:off x="6562818" y="2752344"/>
            <a:ext cx="4837174" cy="3136392"/>
          </a:xfrm>
          <a:prstGeom prst="rect">
            <a:avLst/>
          </a:prstGeom>
          <a:noFill/>
          <a:ln>
            <a:noFill/>
          </a:ln>
        </p:spPr>
        <p:txBody>
          <a:bodyPr spcFirstLastPara="1" wrap="square" lIns="91425" tIns="45700" rIns="91425" bIns="45700" anchor="t" anchorCtr="0">
            <a:normAutofit fontScale="92500"/>
          </a:bodyPr>
          <a:lstStyle/>
          <a:p>
            <a:pPr marL="285750" lvl="0" indent="-285750" algn="l" rtl="0">
              <a:lnSpc>
                <a:spcPct val="150000"/>
              </a:lnSpc>
              <a:spcBef>
                <a:spcPts val="0"/>
              </a:spcBef>
              <a:spcAft>
                <a:spcPts val="0"/>
              </a:spcAft>
              <a:buClr>
                <a:schemeClr val="dk1"/>
              </a:buClr>
              <a:buSzPct val="100000"/>
              <a:buFont typeface="Arial"/>
              <a:buChar char="•"/>
            </a:pPr>
            <a:r>
              <a:rPr lang="en-US"/>
              <a:t>REQUIRING STUDENTS TO COMPLETE TWO DRAFTS DOES CREATE TWICE THE GRADING WORK</a:t>
            </a:r>
            <a:endParaRPr/>
          </a:p>
          <a:p>
            <a:pPr marL="285750" lvl="0" indent="-285750" algn="l" rtl="0">
              <a:lnSpc>
                <a:spcPct val="150000"/>
              </a:lnSpc>
              <a:spcBef>
                <a:spcPts val="1000"/>
              </a:spcBef>
              <a:spcAft>
                <a:spcPts val="0"/>
              </a:spcAft>
              <a:buClr>
                <a:schemeClr val="dk1"/>
              </a:buClr>
              <a:buSzPct val="100000"/>
              <a:buFont typeface="Arial"/>
              <a:buChar char="•"/>
            </a:pPr>
            <a:r>
              <a:rPr lang="en-US"/>
              <a:t>AT TIMES, EVEN WITH IN DEPTH DISCUSSIONS ON FEEDBACK, PEER TO PEER FEEDBACK WAS NOT ALWAYS HELPFUL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a:t>PRESERVICE TEACHERS WERE ASKED TO GENERATE SMART GOALS FOR STUDENTS AS ANOTHER MEANS TO THINK CRITICALLY AND GUIDE THEIR LESSONS</a:t>
            </a:r>
            <a:endParaRPr/>
          </a:p>
        </p:txBody>
      </p:sp>
      <p:pic>
        <p:nvPicPr>
          <p:cNvPr id="266" name="Google Shape;266;p37"/>
          <p:cNvPicPr preferRelativeResize="0">
            <a:picLocks noGrp="1"/>
          </p:cNvPicPr>
          <p:nvPr>
            <p:ph type="body" idx="1"/>
          </p:nvPr>
        </p:nvPicPr>
        <p:blipFill rotWithShape="1">
          <a:blip r:embed="rId3">
            <a:alphaModFix/>
          </a:blip>
          <a:srcRect/>
          <a:stretch/>
        </p:blipFill>
        <p:spPr>
          <a:xfrm>
            <a:off x="838199" y="2445055"/>
            <a:ext cx="5212079" cy="3296640"/>
          </a:xfrm>
          <a:prstGeom prst="rect">
            <a:avLst/>
          </a:prstGeom>
          <a:noFill/>
          <a:ln>
            <a:noFill/>
          </a:ln>
        </p:spPr>
      </p:pic>
      <p:sp>
        <p:nvSpPr>
          <p:cNvPr id="267" name="Google Shape;267;p37"/>
          <p:cNvSpPr txBox="1">
            <a:spLocks noGrp="1"/>
          </p:cNvSpPr>
          <p:nvPr>
            <p:ph type="body" idx="2"/>
          </p:nvPr>
        </p:nvSpPr>
        <p:spPr>
          <a:xfrm>
            <a:off x="6459795" y="2445055"/>
            <a:ext cx="4894006" cy="371691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000"/>
              <a:buFont typeface="Noto Sans Symbols"/>
              <a:buNone/>
            </a:pPr>
            <a:r>
              <a:rPr lang="en-US" sz="4000">
                <a:solidFill>
                  <a:srgbClr val="0070C0"/>
                </a:solidFill>
                <a:latin typeface="Teko"/>
                <a:ea typeface="Teko"/>
                <a:cs typeface="Teko"/>
                <a:sym typeface="Teko"/>
              </a:rPr>
              <a:t>Have a go at using ChatGPT to write a SMART goal for a student who is struggling with fluency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8"/>
          <p:cNvPicPr preferRelativeResize="0"/>
          <p:nvPr/>
        </p:nvPicPr>
        <p:blipFill rotWithShape="1">
          <a:blip r:embed="rId3">
            <a:alphaModFix/>
          </a:blip>
          <a:srcRect/>
          <a:stretch/>
        </p:blipFill>
        <p:spPr>
          <a:xfrm>
            <a:off x="380998" y="402336"/>
            <a:ext cx="11430004" cy="6455664"/>
          </a:xfrm>
          <a:prstGeom prst="rect">
            <a:avLst/>
          </a:prstGeom>
          <a:noFill/>
          <a:ln>
            <a:noFill/>
          </a:ln>
        </p:spPr>
      </p:pic>
      <p:sp>
        <p:nvSpPr>
          <p:cNvPr id="274" name="Google Shape;274;p38"/>
          <p:cNvSpPr txBox="1">
            <a:spLocks noGrp="1"/>
          </p:cNvSpPr>
          <p:nvPr>
            <p:ph type="ctrTitle"/>
          </p:nvPr>
        </p:nvSpPr>
        <p:spPr>
          <a:xfrm>
            <a:off x="651054" y="621792"/>
            <a:ext cx="2128722" cy="60350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Teko"/>
              <a:buNone/>
            </a:pPr>
            <a:r>
              <a:rPr lang="en-US">
                <a:solidFill>
                  <a:srgbClr val="FF0000"/>
                </a:solidFill>
                <a:latin typeface="Teko"/>
                <a:ea typeface="Teko"/>
                <a:cs typeface="Teko"/>
                <a:sym typeface="Teko"/>
              </a:rPr>
              <a:t>CHAT GPT</a:t>
            </a:r>
            <a:br>
              <a:rPr lang="en-US">
                <a:solidFill>
                  <a:srgbClr val="FF0000"/>
                </a:solidFill>
                <a:latin typeface="Teko"/>
                <a:ea typeface="Teko"/>
                <a:cs typeface="Teko"/>
                <a:sym typeface="Teko"/>
              </a:rPr>
            </a:br>
            <a:r>
              <a:rPr lang="en-US">
                <a:solidFill>
                  <a:srgbClr val="FF0000"/>
                </a:solidFill>
                <a:latin typeface="Teko"/>
                <a:ea typeface="Teko"/>
                <a:cs typeface="Teko"/>
                <a:sym typeface="Teko"/>
              </a:rPr>
              <a:t>CAN WRITE </a:t>
            </a:r>
            <a:r>
              <a:rPr lang="en-US" i="1">
                <a:solidFill>
                  <a:srgbClr val="FF0000"/>
                </a:solidFill>
                <a:latin typeface="Teko"/>
                <a:ea typeface="Teko"/>
                <a:cs typeface="Teko"/>
                <a:sym typeface="Teko"/>
              </a:rPr>
              <a:t>FAIRLY</a:t>
            </a:r>
            <a:r>
              <a:rPr lang="en-US">
                <a:solidFill>
                  <a:srgbClr val="FF0000"/>
                </a:solidFill>
                <a:latin typeface="Teko"/>
                <a:ea typeface="Teko"/>
                <a:cs typeface="Teko"/>
                <a:sym typeface="Teko"/>
              </a:rPr>
              <a:t> GOOD  SMART GOALS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9" descr="Wood human figure"/>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281" name="Google Shape;281;p39"/>
          <p:cNvSpPr txBox="1">
            <a:spLocks noGrp="1"/>
          </p:cNvSpPr>
          <p:nvPr>
            <p:ph type="ctrTitle"/>
          </p:nvPr>
        </p:nvSpPr>
        <p:spPr>
          <a:xfrm>
            <a:off x="1524000" y="3577132"/>
            <a:ext cx="9144000" cy="9948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Calibri"/>
              <a:buNone/>
            </a:pPr>
            <a:r>
              <a:rPr lang="en-US">
                <a:solidFill>
                  <a:srgbClr val="FF0000"/>
                </a:solidFill>
              </a:rPr>
              <a:t>SO WHAT CAN BE DONE?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a:xfrm>
            <a:off x="838200" y="-234085"/>
            <a:ext cx="10515600" cy="119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en-US">
                <a:solidFill>
                  <a:srgbClr val="FF0000"/>
                </a:solidFill>
              </a:rPr>
              <a:t>OUR CURRENT POLICY</a:t>
            </a:r>
            <a:endParaRPr/>
          </a:p>
        </p:txBody>
      </p:sp>
      <p:sp>
        <p:nvSpPr>
          <p:cNvPr id="288" name="Google Shape;288;p40"/>
          <p:cNvSpPr txBox="1"/>
          <p:nvPr/>
        </p:nvSpPr>
        <p:spPr>
          <a:xfrm>
            <a:off x="694944" y="760782"/>
            <a:ext cx="10789800" cy="48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Calibri"/>
              <a:buNone/>
            </a:pPr>
            <a:r>
              <a:rPr lang="en-US" sz="1800" b="1" i="0" u="none" strike="noStrike">
                <a:solidFill>
                  <a:srgbClr val="000000"/>
                </a:solidFill>
                <a:latin typeface="Calibri"/>
                <a:ea typeface="Calibri"/>
                <a:cs typeface="Calibri"/>
                <a:sym typeface="Calibri"/>
              </a:rPr>
              <a:t>AI Use in Class Work/Assignments</a:t>
            </a:r>
            <a:endParaRPr sz="1800" b="0">
              <a:solidFill>
                <a:schemeClr val="dk1"/>
              </a:solidFill>
              <a:latin typeface="Calibri"/>
              <a:ea typeface="Calibri"/>
              <a:cs typeface="Calibri"/>
              <a:sym typeface="Calibri"/>
            </a:endParaRPr>
          </a:p>
          <a:p>
            <a:pPr marL="0" marR="22225" lvl="0" indent="0" algn="l" rtl="0">
              <a:spcBef>
                <a:spcPts val="0"/>
              </a:spcBef>
              <a:spcAft>
                <a:spcPts val="0"/>
              </a:spcAft>
              <a:buClr>
                <a:srgbClr val="000000"/>
              </a:buClr>
              <a:buSzPts val="1800"/>
              <a:buFont typeface="Calibri"/>
              <a:buNone/>
            </a:pPr>
            <a:r>
              <a:rPr lang="en-US" sz="1800" b="0" i="0" u="none" strike="noStrike">
                <a:solidFill>
                  <a:srgbClr val="000000"/>
                </a:solidFill>
                <a:latin typeface="Calibri"/>
                <a:ea typeface="Calibri"/>
                <a:cs typeface="Calibri"/>
                <a:sym typeface="Calibri"/>
              </a:rPr>
              <a:t>John Carroll University has established a system of expectations for appropriate AI use in courses. The levels below are adapted from that system and assigned, as indicated below, to individual course assignments, rather than the course as a whole. Always consult individual assignment descriptions in Canvas for specifics on acceptable and unacceptable use of AI.</a:t>
            </a:r>
            <a:endParaRPr sz="1800" b="0">
              <a:solidFill>
                <a:schemeClr val="dk1"/>
              </a:solidFill>
              <a:latin typeface="Calibri"/>
              <a:ea typeface="Calibri"/>
              <a:cs typeface="Calibri"/>
              <a:sym typeface="Calibri"/>
            </a:endParaRPr>
          </a:p>
          <a:p>
            <a:pPr marL="914400" marR="0" lvl="0" indent="0" algn="l" rtl="0">
              <a:spcBef>
                <a:spcPts val="20"/>
              </a:spcBef>
              <a:spcAft>
                <a:spcPts val="0"/>
              </a:spcAft>
              <a:buNone/>
            </a:pPr>
            <a:br>
              <a:rPr lang="en-US" sz="1800" b="0">
                <a:solidFill>
                  <a:schemeClr val="dk1"/>
                </a:solidFill>
                <a:latin typeface="Calibri"/>
                <a:ea typeface="Calibri"/>
                <a:cs typeface="Calibri"/>
                <a:sym typeface="Calibri"/>
              </a:rPr>
            </a:br>
            <a:endParaRPr sz="1800" b="0" i="0" u="none" strike="noStrike">
              <a:solidFill>
                <a:srgbClr val="000000"/>
              </a:solidFill>
              <a:latin typeface="Calibri"/>
              <a:ea typeface="Calibri"/>
              <a:cs typeface="Calibri"/>
              <a:sym typeface="Calibri"/>
            </a:endParaRPr>
          </a:p>
          <a:p>
            <a:pPr marL="914400" marR="22225" lvl="0" indent="-114300" algn="l" rtl="0">
              <a:spcBef>
                <a:spcPts val="0"/>
              </a:spcBef>
              <a:spcAft>
                <a:spcPts val="0"/>
              </a:spcAft>
              <a:buClr>
                <a:srgbClr val="000000"/>
              </a:buClr>
              <a:buSzPts val="1800"/>
              <a:buFont typeface="Arial"/>
              <a:buChar char="•"/>
            </a:pPr>
            <a:r>
              <a:rPr lang="en-US" sz="1800" b="1" i="0" u="none" strike="noStrike">
                <a:solidFill>
                  <a:srgbClr val="000000"/>
                </a:solidFill>
                <a:latin typeface="Calibri"/>
                <a:ea typeface="Calibri"/>
                <a:cs typeface="Calibri"/>
                <a:sym typeface="Calibri"/>
              </a:rPr>
              <a:t>🔴</a:t>
            </a:r>
            <a:r>
              <a:rPr lang="en-US" sz="1800" b="0" i="0" u="none" strike="noStrike">
                <a:solidFill>
                  <a:srgbClr val="000000"/>
                </a:solidFill>
                <a:latin typeface="Calibri"/>
                <a:ea typeface="Calibri"/>
                <a:cs typeface="Calibri"/>
                <a:sym typeface="Calibri"/>
              </a:rPr>
              <a:t> Students are not permitted to use AI on this assignment. Violation of this policy constitutes plagiarism, and, like other types of academic dishonesty, the same penalties apply.</a:t>
            </a:r>
            <a:endParaRPr/>
          </a:p>
          <a:p>
            <a:pPr marL="914400" marR="22225" lvl="0" indent="-114300" algn="l" rtl="0">
              <a:spcBef>
                <a:spcPts val="20"/>
              </a:spcBef>
              <a:spcAft>
                <a:spcPts val="0"/>
              </a:spcAft>
              <a:buClr>
                <a:srgbClr val="000000"/>
              </a:buClr>
              <a:buSzPts val="1800"/>
              <a:buFont typeface="Arial"/>
              <a:buChar char="•"/>
            </a:pPr>
            <a:r>
              <a:rPr lang="en-US" sz="1800" b="1" i="0" u="none" strike="noStrike">
                <a:solidFill>
                  <a:srgbClr val="000000"/>
                </a:solidFill>
                <a:latin typeface="Calibri"/>
                <a:ea typeface="Calibri"/>
                <a:cs typeface="Calibri"/>
                <a:sym typeface="Calibri"/>
              </a:rPr>
              <a:t>🟡 </a:t>
            </a:r>
            <a:r>
              <a:rPr lang="en-US" sz="1800" b="0" i="0" u="none" strike="noStrike">
                <a:solidFill>
                  <a:srgbClr val="000000"/>
                </a:solidFill>
                <a:latin typeface="Calibri"/>
                <a:ea typeface="Calibri"/>
                <a:cs typeface="Calibri"/>
                <a:sym typeface="Calibri"/>
              </a:rPr>
              <a:t>Students may use AI on this assignment in accordance with the guidelines outlined in the full assignment description and so long as the use of AI is referenced and cited following the citations instructions given in the full assignment description. Use of AI outside assignment guidelines or without citation will constitute academic dishonesty and the regular penalties apply.  If it is the student’s responsibility to be clear on appropriate use (and limitations) of AI for each assignment and be clear on the expectations for citation and reference and to do so appropriately.</a:t>
            </a:r>
            <a:endParaRPr sz="1800">
              <a:solidFill>
                <a:srgbClr val="000000"/>
              </a:solidFill>
              <a:latin typeface="Calibri"/>
              <a:ea typeface="Calibri"/>
              <a:cs typeface="Calibri"/>
              <a:sym typeface="Calibri"/>
            </a:endParaRPr>
          </a:p>
          <a:p>
            <a:pPr marL="914400" marR="22225" lvl="0" indent="-114300" algn="l" rtl="0">
              <a:spcBef>
                <a:spcPts val="20"/>
              </a:spcBef>
              <a:spcAft>
                <a:spcPts val="0"/>
              </a:spcAft>
              <a:buClr>
                <a:srgbClr val="000000"/>
              </a:buClr>
              <a:buSzPts val="1800"/>
              <a:buFont typeface="Arial"/>
              <a:buChar char="•"/>
            </a:pPr>
            <a:r>
              <a:rPr lang="en-US" sz="1800" b="1" i="0" u="none" strike="noStrike">
                <a:solidFill>
                  <a:srgbClr val="000000"/>
                </a:solidFill>
                <a:latin typeface="Calibri"/>
                <a:ea typeface="Calibri"/>
                <a:cs typeface="Calibri"/>
                <a:sym typeface="Calibri"/>
              </a:rPr>
              <a:t>🟢 </a:t>
            </a:r>
            <a:r>
              <a:rPr lang="en-US" sz="1800" b="0" i="0" u="none" strike="noStrike">
                <a:solidFill>
                  <a:srgbClr val="000000"/>
                </a:solidFill>
                <a:latin typeface="Calibri"/>
                <a:ea typeface="Calibri"/>
                <a:cs typeface="Calibri"/>
                <a:sym typeface="Calibri"/>
              </a:rPr>
              <a:t>Students may use AI throughout assignment as long as students reference and cite its usage according to citation instructions stated in the full assignment description.</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6562816" y="-73152"/>
            <a:ext cx="4837176" cy="153619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TALK WITH A NEIGHBOR</a:t>
            </a:r>
            <a:endParaRPr/>
          </a:p>
        </p:txBody>
      </p:sp>
      <p:pic>
        <p:nvPicPr>
          <p:cNvPr id="295" name="Google Shape;295;p41" descr="Students sitting outdoors"/>
          <p:cNvPicPr preferRelativeResize="0">
            <a:picLocks noGrp="1"/>
          </p:cNvPicPr>
          <p:nvPr>
            <p:ph type="pic" idx="2"/>
          </p:nvPr>
        </p:nvPicPr>
        <p:blipFill rotWithShape="1">
          <a:blip r:embed="rId3">
            <a:alphaModFix/>
          </a:blip>
          <a:srcRect l="20285" r="20284"/>
          <a:stretch/>
        </p:blipFill>
        <p:spPr>
          <a:xfrm>
            <a:off x="-28882" y="0"/>
            <a:ext cx="6115050" cy="6858000"/>
          </a:xfrm>
          <a:prstGeom prst="parallelogram">
            <a:avLst>
              <a:gd name="adj" fmla="val 25000"/>
            </a:avLst>
          </a:prstGeom>
          <a:noFill/>
          <a:ln>
            <a:noFill/>
          </a:ln>
        </p:spPr>
      </p:pic>
      <p:sp>
        <p:nvSpPr>
          <p:cNvPr id="296" name="Google Shape;296;p41"/>
          <p:cNvSpPr txBox="1">
            <a:spLocks noGrp="1"/>
          </p:cNvSpPr>
          <p:nvPr>
            <p:ph type="body" idx="1"/>
          </p:nvPr>
        </p:nvSpPr>
        <p:spPr>
          <a:xfrm>
            <a:off x="6562818" y="1645920"/>
            <a:ext cx="4837174" cy="424281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rgbClr val="7030A0"/>
              </a:buClr>
              <a:buSzPct val="100000"/>
              <a:buNone/>
            </a:pPr>
            <a:r>
              <a:rPr lang="en-US">
                <a:solidFill>
                  <a:srgbClr val="7030A0"/>
                </a:solidFill>
              </a:rPr>
              <a:t>HOW MIGHT YOU UTILIZE WHAT YOU’VE HEARD ABOUT:</a:t>
            </a:r>
            <a:endParaRPr/>
          </a:p>
          <a:p>
            <a:pPr marL="0" lvl="0" indent="0" algn="l" rtl="0">
              <a:lnSpc>
                <a:spcPct val="150000"/>
              </a:lnSpc>
              <a:spcBef>
                <a:spcPts val="1000"/>
              </a:spcBef>
              <a:spcAft>
                <a:spcPts val="0"/>
              </a:spcAft>
              <a:buClr>
                <a:schemeClr val="dk1"/>
              </a:buClr>
              <a:buSzPct val="100000"/>
              <a:buNone/>
            </a:pPr>
            <a:r>
              <a:rPr lang="en-US"/>
              <a:t>LESSON PLAN REVISION</a:t>
            </a:r>
            <a:endParaRPr/>
          </a:p>
          <a:p>
            <a:pPr marL="0" lvl="0" indent="0" algn="l" rtl="0">
              <a:lnSpc>
                <a:spcPct val="150000"/>
              </a:lnSpc>
              <a:spcBef>
                <a:spcPts val="1000"/>
              </a:spcBef>
              <a:spcAft>
                <a:spcPts val="0"/>
              </a:spcAft>
              <a:buClr>
                <a:schemeClr val="dk1"/>
              </a:buClr>
              <a:buSzPct val="100000"/>
              <a:buNone/>
            </a:pPr>
            <a:r>
              <a:rPr lang="en-US"/>
              <a:t>REQUIRING TEXT OR OTHER REFERENCES </a:t>
            </a:r>
            <a:endParaRPr/>
          </a:p>
          <a:p>
            <a:pPr marL="0" lvl="0" indent="0" algn="l" rtl="0">
              <a:lnSpc>
                <a:spcPct val="150000"/>
              </a:lnSpc>
              <a:spcBef>
                <a:spcPts val="1000"/>
              </a:spcBef>
              <a:spcAft>
                <a:spcPts val="0"/>
              </a:spcAft>
              <a:buClr>
                <a:schemeClr val="dk1"/>
              </a:buClr>
              <a:buSzPct val="100000"/>
              <a:buNone/>
            </a:pPr>
            <a:r>
              <a:rPr lang="en-US"/>
              <a:t>INCORPORATING PEER FEEDBACK WITH ACCESS TO ALL DRAFTS </a:t>
            </a:r>
            <a:endParaRPr/>
          </a:p>
          <a:p>
            <a:pPr marL="0" lvl="0" indent="0" algn="l" rtl="0">
              <a:lnSpc>
                <a:spcPct val="150000"/>
              </a:lnSpc>
              <a:spcBef>
                <a:spcPts val="1000"/>
              </a:spcBef>
              <a:spcAft>
                <a:spcPts val="0"/>
              </a:spcAft>
              <a:buClr>
                <a:schemeClr val="dk1"/>
              </a:buClr>
              <a:buSzPct val="100000"/>
              <a:buNone/>
            </a:pPr>
            <a:r>
              <a:rPr lang="en-US"/>
              <a:t>SETTING PARAMETERS FOR THE USE OF AI</a:t>
            </a:r>
            <a:endParaRPr/>
          </a:p>
          <a:p>
            <a:pPr marL="0" lvl="0" indent="0" algn="l" rtl="0">
              <a:lnSpc>
                <a:spcPct val="150000"/>
              </a:lnSpc>
              <a:spcBef>
                <a:spcPts val="1000"/>
              </a:spcBef>
              <a:spcAft>
                <a:spcPts val="0"/>
              </a:spcAft>
              <a:buClr>
                <a:srgbClr val="7030A0"/>
              </a:buClr>
              <a:buSzPct val="100000"/>
              <a:buNone/>
            </a:pPr>
            <a:r>
              <a:rPr lang="en-US">
                <a:solidFill>
                  <a:srgbClr val="7030A0"/>
                </a:solidFill>
              </a:rPr>
              <a:t>WITH YOUR PRESERVICE TEACHERS?</a:t>
            </a:r>
            <a:endParaRPr/>
          </a:p>
          <a:p>
            <a:pPr marL="0" lvl="0" indent="0" algn="l" rtl="0">
              <a:lnSpc>
                <a:spcPct val="150000"/>
              </a:lnSpc>
              <a:spcBef>
                <a:spcPts val="1000"/>
              </a:spcBef>
              <a:spcAft>
                <a:spcPts val="0"/>
              </a:spcAft>
              <a:buClr>
                <a:schemeClr val="dk1"/>
              </a:buClr>
              <a:buSzPct val="100000"/>
              <a:buNone/>
            </a:pPr>
            <a:endParaRPr>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838200" y="365760"/>
            <a:ext cx="10515600" cy="13258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3200"/>
              <a:buFont typeface="Calibri"/>
              <a:buNone/>
            </a:pPr>
            <a:r>
              <a:rPr lang="en-US">
                <a:solidFill>
                  <a:srgbClr val="0070C0"/>
                </a:solidFill>
              </a:rPr>
              <a:t>NOW, USE CHAT GPT TO CREATE A LESSON PLAN THAT YOU ASSIGN TO YOUR STUDENTS</a:t>
            </a:r>
            <a:endParaRPr/>
          </a:p>
        </p:txBody>
      </p:sp>
      <p:pic>
        <p:nvPicPr>
          <p:cNvPr id="303" name="Google Shape;303;p42"/>
          <p:cNvPicPr preferRelativeResize="0">
            <a:picLocks noGrp="1"/>
          </p:cNvPicPr>
          <p:nvPr>
            <p:ph type="body" idx="1"/>
          </p:nvPr>
        </p:nvPicPr>
        <p:blipFill rotWithShape="1">
          <a:blip r:embed="rId3">
            <a:alphaModFix/>
          </a:blip>
          <a:srcRect/>
          <a:stretch/>
        </p:blipFill>
        <p:spPr>
          <a:xfrm>
            <a:off x="95900" y="2535175"/>
            <a:ext cx="6181500" cy="3298500"/>
          </a:xfrm>
          <a:prstGeom prst="rect">
            <a:avLst/>
          </a:prstGeom>
          <a:noFill/>
          <a:ln>
            <a:noFill/>
          </a:ln>
        </p:spPr>
      </p:pic>
      <p:sp>
        <p:nvSpPr>
          <p:cNvPr id="304" name="Google Shape;304;p42"/>
          <p:cNvSpPr txBox="1">
            <a:spLocks noGrp="1"/>
          </p:cNvSpPr>
          <p:nvPr>
            <p:ph type="body" idx="2"/>
          </p:nvPr>
        </p:nvSpPr>
        <p:spPr>
          <a:xfrm>
            <a:off x="6350067" y="1988204"/>
            <a:ext cx="4894006" cy="41371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1800"/>
              <a:buFont typeface="Noto Sans Symbols"/>
              <a:buNone/>
            </a:pPr>
            <a:endParaRPr>
              <a:solidFill>
                <a:srgbClr val="6853BC"/>
              </a:solidFill>
            </a:endParaRPr>
          </a:p>
          <a:p>
            <a:pPr marL="0" lvl="0" indent="0" algn="l" rtl="0">
              <a:lnSpc>
                <a:spcPct val="90000"/>
              </a:lnSpc>
              <a:spcBef>
                <a:spcPts val="1000"/>
              </a:spcBef>
              <a:spcAft>
                <a:spcPts val="0"/>
              </a:spcAft>
              <a:buClr>
                <a:schemeClr val="accent2"/>
              </a:buClr>
              <a:buSzPts val="1800"/>
              <a:buFont typeface="Noto Sans Symbols"/>
              <a:buNone/>
            </a:pPr>
            <a:r>
              <a:rPr lang="en-US">
                <a:solidFill>
                  <a:srgbClr val="6853BC"/>
                </a:solidFill>
              </a:rPr>
              <a:t>NEXT:</a:t>
            </a:r>
            <a:endParaRPr/>
          </a:p>
          <a:p>
            <a:pPr marL="0" lvl="0" indent="0" algn="l" rtl="0">
              <a:lnSpc>
                <a:spcPct val="90000"/>
              </a:lnSpc>
              <a:spcBef>
                <a:spcPts val="1000"/>
              </a:spcBef>
              <a:spcAft>
                <a:spcPts val="0"/>
              </a:spcAft>
              <a:buClr>
                <a:schemeClr val="accent2"/>
              </a:buClr>
              <a:buSzPts val="1800"/>
              <a:buFont typeface="Noto Sans Symbols"/>
              <a:buNone/>
            </a:pPr>
            <a:r>
              <a:rPr lang="en-US">
                <a:solidFill>
                  <a:srgbClr val="6853BC"/>
                </a:solidFill>
              </a:rPr>
              <a:t>Try adding a few different parameters, but note how you changed the terms</a:t>
            </a:r>
            <a:endParaRPr/>
          </a:p>
          <a:p>
            <a:pPr marL="0" lvl="0" indent="0" algn="l" rtl="0">
              <a:lnSpc>
                <a:spcPct val="90000"/>
              </a:lnSpc>
              <a:spcBef>
                <a:spcPts val="1000"/>
              </a:spcBef>
              <a:spcAft>
                <a:spcPts val="0"/>
              </a:spcAft>
              <a:buClr>
                <a:schemeClr val="accent2"/>
              </a:buClr>
              <a:buSzPts val="1800"/>
              <a:buFont typeface="Noto Sans Symbols"/>
              <a:buNone/>
            </a:pPr>
            <a:r>
              <a:rPr lang="en-US">
                <a:solidFill>
                  <a:srgbClr val="6853BC"/>
                </a:solidFill>
              </a:rPr>
              <a:t>For example: </a:t>
            </a:r>
            <a:endParaRPr/>
          </a:p>
          <a:p>
            <a:pPr marL="0" lvl="0" indent="0" algn="l" rtl="0">
              <a:lnSpc>
                <a:spcPct val="90000"/>
              </a:lnSpc>
              <a:spcBef>
                <a:spcPts val="1000"/>
              </a:spcBef>
              <a:spcAft>
                <a:spcPts val="0"/>
              </a:spcAft>
              <a:buClr>
                <a:schemeClr val="accent2"/>
              </a:buClr>
              <a:buSzPts val="1800"/>
              <a:buFont typeface="Noto Sans Symbols"/>
              <a:buNone/>
            </a:pPr>
            <a:r>
              <a:rPr lang="en-US">
                <a:solidFill>
                  <a:srgbClr val="6853BC"/>
                </a:solidFill>
              </a:rPr>
              <a:t>For second graders</a:t>
            </a:r>
            <a:endParaRPr/>
          </a:p>
          <a:p>
            <a:pPr marL="0" lvl="0" indent="0" algn="l" rtl="0">
              <a:lnSpc>
                <a:spcPct val="90000"/>
              </a:lnSpc>
              <a:spcBef>
                <a:spcPts val="1000"/>
              </a:spcBef>
              <a:spcAft>
                <a:spcPts val="0"/>
              </a:spcAft>
              <a:buClr>
                <a:schemeClr val="accent2"/>
              </a:buClr>
              <a:buSzPts val="1800"/>
              <a:buFont typeface="Noto Sans Symbols"/>
              <a:buNone/>
            </a:pPr>
            <a:r>
              <a:rPr lang="en-US">
                <a:solidFill>
                  <a:srgbClr val="6853BC"/>
                </a:solidFill>
              </a:rPr>
              <a:t>For students who struggle with reading aloud</a:t>
            </a:r>
            <a:endParaRPr/>
          </a:p>
          <a:p>
            <a:pPr marL="0" lvl="0" indent="0" algn="l" rtl="0">
              <a:lnSpc>
                <a:spcPct val="90000"/>
              </a:lnSpc>
              <a:spcBef>
                <a:spcPts val="1000"/>
              </a:spcBef>
              <a:spcAft>
                <a:spcPts val="0"/>
              </a:spcAft>
              <a:buClr>
                <a:schemeClr val="accent2"/>
              </a:buClr>
              <a:buSzPts val="1800"/>
              <a:buFont typeface="Noto Sans Symbols"/>
              <a:buNone/>
            </a:pPr>
            <a:r>
              <a:rPr lang="en-US">
                <a:solidFill>
                  <a:srgbClr val="6853BC"/>
                </a:solidFill>
              </a:rPr>
              <a:t>For Tier 2 intervention</a:t>
            </a:r>
            <a:endParaRPr/>
          </a:p>
          <a:p>
            <a:pPr marL="0" lvl="0" indent="0" algn="l" rtl="0">
              <a:lnSpc>
                <a:spcPct val="90000"/>
              </a:lnSpc>
              <a:spcBef>
                <a:spcPts val="1000"/>
              </a:spcBef>
              <a:spcAft>
                <a:spcPts val="0"/>
              </a:spcAft>
              <a:buClr>
                <a:schemeClr val="accent2"/>
              </a:buClr>
              <a:buSzPts val="1800"/>
              <a:buFont typeface="Noto Sans Symbols"/>
              <a:buNone/>
            </a:pPr>
            <a:endParaRPr/>
          </a:p>
          <a:p>
            <a:pPr marL="0" lvl="0" indent="0" algn="l" rtl="0">
              <a:lnSpc>
                <a:spcPct val="90000"/>
              </a:lnSpc>
              <a:spcBef>
                <a:spcPts val="1000"/>
              </a:spcBef>
              <a:spcAft>
                <a:spcPts val="0"/>
              </a:spcAft>
              <a:buClr>
                <a:schemeClr val="accent2"/>
              </a:buClr>
              <a:buSzPts val="1800"/>
              <a:buFont typeface="Noto Sans Symbols"/>
              <a:buNone/>
            </a:pPr>
            <a:r>
              <a:rPr lang="en-US"/>
              <a:t>FINALLY:</a:t>
            </a:r>
            <a:endParaRPr/>
          </a:p>
          <a:p>
            <a:pPr marL="0" lvl="0" indent="0" algn="l" rtl="0">
              <a:lnSpc>
                <a:spcPct val="90000"/>
              </a:lnSpc>
              <a:spcBef>
                <a:spcPts val="1000"/>
              </a:spcBef>
              <a:spcAft>
                <a:spcPts val="0"/>
              </a:spcAft>
              <a:buClr>
                <a:schemeClr val="accent2"/>
              </a:buClr>
              <a:buSzPts val="1800"/>
              <a:buFont typeface="Noto Sans Symbols"/>
              <a:buNone/>
            </a:pPr>
            <a:r>
              <a:rPr lang="en-US"/>
              <a:t>Be prepared to share your results </a:t>
            </a:r>
            <a:endParaRPr/>
          </a:p>
          <a:p>
            <a:pPr marL="0" lvl="0" indent="0" algn="l" rtl="0">
              <a:lnSpc>
                <a:spcPct val="90000"/>
              </a:lnSpc>
              <a:spcBef>
                <a:spcPts val="1000"/>
              </a:spcBef>
              <a:spcAft>
                <a:spcPts val="0"/>
              </a:spcAft>
              <a:buClr>
                <a:schemeClr val="accent2"/>
              </a:buClr>
              <a:buSzPts val="1800"/>
              <a:buFont typeface="Noto Sans Symbols"/>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ctrTitle"/>
          </p:nvPr>
        </p:nvSpPr>
        <p:spPr>
          <a:xfrm>
            <a:off x="1524000" y="1143000"/>
            <a:ext cx="9144000" cy="2286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endParaRPr/>
          </a:p>
        </p:txBody>
      </p:sp>
      <p:sp>
        <p:nvSpPr>
          <p:cNvPr id="102" name="Google Shape;102;p16"/>
          <p:cNvSpPr txBox="1">
            <a:spLocks noGrp="1"/>
          </p:cNvSpPr>
          <p:nvPr>
            <p:ph type="subTitle" idx="1"/>
          </p:nvPr>
        </p:nvSpPr>
        <p:spPr>
          <a:xfrm>
            <a:off x="1524000" y="3835198"/>
            <a:ext cx="9144000" cy="683219"/>
          </a:xfrm>
          <a:prstGeom prst="rect">
            <a:avLst/>
          </a:prstGeom>
          <a:gradFill>
            <a:gsLst>
              <a:gs pos="0">
                <a:schemeClr val="accent5"/>
              </a:gs>
              <a:gs pos="50000">
                <a:schemeClr val="accent1"/>
              </a:gs>
              <a:gs pos="100000">
                <a:srgbClr val="E7995A"/>
              </a:gs>
            </a:gsLst>
            <a:path path="circle">
              <a:fillToRect l="100000" t="100000"/>
            </a:path>
            <a:tileRect r="-100000" b="-100000"/>
          </a:gra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en-US"/>
              <a:t>HOW COMFORTABLE ARE YOU WITH USING AI?</a:t>
            </a:r>
            <a:endParaRPr/>
          </a:p>
        </p:txBody>
      </p:sp>
      <p:pic>
        <p:nvPicPr>
          <p:cNvPr id="103" name="Google Shape;103;p16"/>
          <p:cNvPicPr preferRelativeResize="0"/>
          <p:nvPr/>
        </p:nvPicPr>
        <p:blipFill rotWithShape="1">
          <a:blip r:embed="rId3">
            <a:alphaModFix/>
          </a:blip>
          <a:srcRect/>
          <a:stretch/>
        </p:blipFill>
        <p:spPr>
          <a:xfrm>
            <a:off x="185957" y="997396"/>
            <a:ext cx="12006043" cy="243160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3" descr="A close up of dots&#10;"/>
          <p:cNvPicPr preferRelativeResize="0">
            <a:picLocks noGrp="1"/>
          </p:cNvPicPr>
          <p:nvPr>
            <p:ph type="pic" idx="2"/>
          </p:nvPr>
        </p:nvPicPr>
        <p:blipFill rotWithShape="1">
          <a:blip r:embed="rId3">
            <a:alphaModFix/>
          </a:blip>
          <a:srcRect/>
          <a:stretch/>
        </p:blipFill>
        <p:spPr>
          <a:xfrm>
            <a:off x="0" y="0"/>
            <a:ext cx="12192000" cy="6858000"/>
          </a:xfrm>
          <a:prstGeom prst="rect">
            <a:avLst/>
          </a:prstGeom>
          <a:solidFill>
            <a:schemeClr val="dk1"/>
          </a:solidFill>
          <a:ln>
            <a:noFill/>
          </a:ln>
        </p:spPr>
      </p:pic>
      <p:sp>
        <p:nvSpPr>
          <p:cNvPr id="310" name="Google Shape;310;p43"/>
          <p:cNvSpPr txBox="1">
            <a:spLocks noGrp="1"/>
          </p:cNvSpPr>
          <p:nvPr>
            <p:ph type="title"/>
          </p:nvPr>
        </p:nvSpPr>
        <p:spPr>
          <a:xfrm>
            <a:off x="1362437" y="400485"/>
            <a:ext cx="9467127" cy="252791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Calibri"/>
              <a:buNone/>
            </a:pPr>
            <a:r>
              <a:rPr lang="en-US"/>
              <a:t>QUESTIONS?</a:t>
            </a:r>
            <a:endParaRPr/>
          </a:p>
        </p:txBody>
      </p:sp>
      <p:sp>
        <p:nvSpPr>
          <p:cNvPr id="311" name="Google Shape;311;p43"/>
          <p:cNvSpPr txBox="1">
            <a:spLocks noGrp="1"/>
          </p:cNvSpPr>
          <p:nvPr>
            <p:ph type="body" idx="1"/>
          </p:nvPr>
        </p:nvSpPr>
        <p:spPr>
          <a:xfrm>
            <a:off x="1362075" y="3738622"/>
            <a:ext cx="9467850" cy="2527911"/>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lt1"/>
              </a:buClr>
              <a:buSzPct val="100000"/>
              <a:buNone/>
            </a:pPr>
            <a:r>
              <a:rPr lang="en-US"/>
              <a:t>Petra Moran, EdS.</a:t>
            </a:r>
            <a:endParaRPr/>
          </a:p>
          <a:p>
            <a:pPr marL="0" lvl="0" indent="0" algn="ctr" rtl="0">
              <a:lnSpc>
                <a:spcPct val="90000"/>
              </a:lnSpc>
              <a:spcBef>
                <a:spcPts val="1000"/>
              </a:spcBef>
              <a:spcAft>
                <a:spcPts val="0"/>
              </a:spcAft>
              <a:buClr>
                <a:schemeClr val="lt1"/>
              </a:buClr>
              <a:buSzPct val="100000"/>
              <a:buNone/>
            </a:pPr>
            <a:r>
              <a:rPr lang="en-US" u="sng">
                <a:solidFill>
                  <a:schemeClr val="hlink"/>
                </a:solidFill>
                <a:hlinkClick r:id="rId4"/>
              </a:rPr>
              <a:t>pxmoran@jcu.edu</a:t>
            </a:r>
            <a:endParaRPr/>
          </a:p>
          <a:p>
            <a:pPr marL="0" lvl="0" indent="0" algn="ctr" rtl="0">
              <a:lnSpc>
                <a:spcPct val="90000"/>
              </a:lnSpc>
              <a:spcBef>
                <a:spcPts val="1000"/>
              </a:spcBef>
              <a:spcAft>
                <a:spcPts val="0"/>
              </a:spcAft>
              <a:buClr>
                <a:schemeClr val="lt1"/>
              </a:buClr>
              <a:buSzPct val="100000"/>
              <a:buNone/>
            </a:pPr>
            <a:r>
              <a:rPr lang="en-US"/>
              <a:t>847-736-4095</a:t>
            </a:r>
            <a:endParaRPr/>
          </a:p>
          <a:p>
            <a:pPr marL="0" lvl="0" indent="0" algn="ctr" rtl="0">
              <a:lnSpc>
                <a:spcPct val="90000"/>
              </a:lnSpc>
              <a:spcBef>
                <a:spcPts val="1000"/>
              </a:spcBef>
              <a:spcAft>
                <a:spcPts val="0"/>
              </a:spcAft>
              <a:buClr>
                <a:schemeClr val="lt1"/>
              </a:buClr>
              <a:buSzPct val="100000"/>
              <a:buNone/>
            </a:pPr>
            <a:endParaRPr/>
          </a:p>
          <a:p>
            <a:pPr marL="0" lvl="0" indent="0" algn="ctr" rtl="0">
              <a:lnSpc>
                <a:spcPct val="90000"/>
              </a:lnSpc>
              <a:spcBef>
                <a:spcPts val="1000"/>
              </a:spcBef>
              <a:spcAft>
                <a:spcPts val="0"/>
              </a:spcAft>
              <a:buClr>
                <a:schemeClr val="lt1"/>
              </a:buClr>
              <a:buSzPct val="100000"/>
              <a:buNone/>
            </a:pPr>
            <a:r>
              <a:rPr lang="en-US"/>
              <a:t>Emma Shupp</a:t>
            </a:r>
            <a:endParaRPr/>
          </a:p>
          <a:p>
            <a:pPr marL="0" lvl="0" indent="0" algn="ctr" rtl="0">
              <a:lnSpc>
                <a:spcPct val="90000"/>
              </a:lnSpc>
              <a:spcBef>
                <a:spcPts val="1000"/>
              </a:spcBef>
              <a:spcAft>
                <a:spcPts val="0"/>
              </a:spcAft>
              <a:buClr>
                <a:schemeClr val="lt1"/>
              </a:buClr>
              <a:buSzPct val="100000"/>
              <a:buNone/>
            </a:pPr>
            <a:r>
              <a:rPr lang="en-US" u="sng">
                <a:solidFill>
                  <a:schemeClr val="hlink"/>
                </a:solidFill>
                <a:hlinkClick r:id="rId5"/>
              </a:rPr>
              <a:t>eshupp26@jcu.edu</a:t>
            </a:r>
            <a:endParaRPr/>
          </a:p>
          <a:p>
            <a:pPr marL="0" lvl="0" indent="0" algn="ctr" rtl="0">
              <a:lnSpc>
                <a:spcPct val="90000"/>
              </a:lnSpc>
              <a:spcBef>
                <a:spcPts val="1000"/>
              </a:spcBef>
              <a:spcAft>
                <a:spcPts val="0"/>
              </a:spcAft>
              <a:buClr>
                <a:schemeClr val="lt1"/>
              </a:buClr>
              <a:buSzPct val="100000"/>
              <a:buNone/>
            </a:pPr>
            <a:r>
              <a:rPr lang="en-US"/>
              <a:t>440-523-1567</a:t>
            </a:r>
            <a:endParaRPr/>
          </a:p>
          <a:p>
            <a:pPr marL="0" lvl="0" indent="0" algn="ctr" rtl="0">
              <a:lnSpc>
                <a:spcPct val="90000"/>
              </a:lnSpc>
              <a:spcBef>
                <a:spcPts val="1000"/>
              </a:spcBef>
              <a:spcAft>
                <a:spcPts val="0"/>
              </a:spcAft>
              <a:buClr>
                <a:schemeClr val="lt1"/>
              </a:buClr>
              <a:buSzPct val="100000"/>
              <a:buNone/>
            </a:pPr>
            <a:endParaRPr/>
          </a:p>
          <a:p>
            <a:pPr marL="0" lvl="0" indent="0" algn="ctr" rtl="0">
              <a:lnSpc>
                <a:spcPct val="90000"/>
              </a:lnSpc>
              <a:spcBef>
                <a:spcPts val="1000"/>
              </a:spcBef>
              <a:spcAft>
                <a:spcPts val="0"/>
              </a:spcAft>
              <a:buClr>
                <a:schemeClr val="lt1"/>
              </a:buClr>
              <a:buSzPct val="100000"/>
              <a:buNone/>
            </a:pPr>
            <a:endParaRPr/>
          </a:p>
        </p:txBody>
      </p:sp>
      <p:sp>
        <p:nvSpPr>
          <p:cNvPr id="312" name="Google Shape;312;p43"/>
          <p:cNvSpPr txBox="1"/>
          <p:nvPr/>
        </p:nvSpPr>
        <p:spPr>
          <a:xfrm>
            <a:off x="3012034" y="3030364"/>
            <a:ext cx="61703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eshupp26@jcu.edu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en-US">
                <a:solidFill>
                  <a:srgbClr val="FF0000"/>
                </a:solidFill>
              </a:rPr>
              <a:t>CHAT GPT WRITES DECENT LESSON PLANS </a:t>
            </a:r>
            <a:endParaRPr/>
          </a:p>
        </p:txBody>
      </p:sp>
      <p:pic>
        <p:nvPicPr>
          <p:cNvPr id="110" name="Google Shape;110;p17"/>
          <p:cNvPicPr preferRelativeResize="0"/>
          <p:nvPr/>
        </p:nvPicPr>
        <p:blipFill rotWithShape="1">
          <a:blip r:embed="rId3">
            <a:alphaModFix/>
          </a:blip>
          <a:srcRect/>
          <a:stretch/>
        </p:blipFill>
        <p:spPr>
          <a:xfrm>
            <a:off x="2328672" y="1524815"/>
            <a:ext cx="7534656" cy="50331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descr="close up of computer code"/>
          <p:cNvPicPr preferRelativeResize="0">
            <a:picLocks noGrp="1"/>
          </p:cNvPicPr>
          <p:nvPr>
            <p:ph type="pic" idx="2"/>
          </p:nvPr>
        </p:nvPicPr>
        <p:blipFill rotWithShape="1">
          <a:blip r:embed="rId3">
            <a:alphaModFix amt="40000"/>
          </a:blip>
          <a:srcRect t="7812" b="7813"/>
          <a:stretch/>
        </p:blipFill>
        <p:spPr>
          <a:xfrm>
            <a:off x="0" y="0"/>
            <a:ext cx="12192000" cy="6858000"/>
          </a:xfrm>
          <a:prstGeom prst="rect">
            <a:avLst/>
          </a:prstGeom>
          <a:noFill/>
          <a:ln>
            <a:noFill/>
          </a:ln>
        </p:spPr>
      </p:pic>
      <p:sp>
        <p:nvSpPr>
          <p:cNvPr id="117" name="Google Shape;117;p18"/>
          <p:cNvSpPr txBox="1">
            <a:spLocks noGrp="1"/>
          </p:cNvSpPr>
          <p:nvPr>
            <p:ph type="ctrTitle"/>
          </p:nvPr>
        </p:nvSpPr>
        <p:spPr>
          <a:xfrm>
            <a:off x="1524000" y="2285999"/>
            <a:ext cx="9144000" cy="33028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Calibri"/>
              <a:buNone/>
            </a:pPr>
            <a:r>
              <a:rPr lang="en-US" sz="4000">
                <a:solidFill>
                  <a:srgbClr val="FF0000"/>
                </a:solidFill>
              </a:rPr>
              <a:t>“AI DIDN’T CORRUPT DEEP LEARNING,” SAID TIFFANY NOEL, EDUCATION RESEARCHER AND PROFESSOR AT SUNY BUFFALO. “IT REVEALED THAT MANY ASSIGNMENTS WERE NEVER ASKING FOR CRITICAL THINKING IN THE FIRST PLACE. JUST PERFORMANCE. AI IS JUST THE FASTER ACTOR; THE PROBLEM IS THE SCRIPT.”</a:t>
            </a:r>
            <a:br>
              <a:rPr lang="en-US" sz="4000"/>
            </a:br>
            <a:r>
              <a:rPr lang="en-US" sz="1100"/>
              <a:t>ARTIFICIAL INTELLIGENCE ISN’T RUINING EDUCATION; IT’S EXPOSING WHAT’S ALREADY BROKEN</a:t>
            </a:r>
            <a:br>
              <a:rPr lang="en-US" sz="1100"/>
            </a:br>
            <a:r>
              <a:rPr lang="en-US" sz="1100"/>
              <a:t>WILLIAM LIANG</a:t>
            </a:r>
            <a:br>
              <a:rPr lang="en-US" sz="1100"/>
            </a:br>
            <a:r>
              <a:rPr lang="en-US" sz="1100"/>
              <a:t>EDSOURCE.COM COMMENTARY, STUDENT VOICES</a:t>
            </a:r>
            <a:br>
              <a:rPr lang="en-US" sz="1100"/>
            </a:br>
            <a:r>
              <a:rPr lang="en-US" sz="1100" u="sng">
                <a:solidFill>
                  <a:schemeClr val="hlink"/>
                </a:solidFill>
                <a:hlinkClick r:id="rId4"/>
              </a:rPr>
              <a:t>HTTPS://EDSOURCE.ORG/2025/ARTIFICIAL-INTELLIGENCE-ISNT-RUINING-EDUCATION-ITS-EXPOSING-WHATS-ALREADY-BROKEN/733854#0</a:t>
            </a:r>
            <a:br>
              <a:rPr lang="en-US" sz="1100"/>
            </a:br>
            <a:br>
              <a:rPr lang="en-US"/>
            </a:b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6562816" y="457200"/>
            <a:ext cx="4837176" cy="8778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TURN TO A NEIGHBOR </a:t>
            </a:r>
            <a:endParaRPr/>
          </a:p>
        </p:txBody>
      </p:sp>
      <p:pic>
        <p:nvPicPr>
          <p:cNvPr id="124" name="Google Shape;124;p19" descr="People in business attire seated at table in conversation, woman in center of two men"/>
          <p:cNvPicPr preferRelativeResize="0">
            <a:picLocks noGrp="1"/>
          </p:cNvPicPr>
          <p:nvPr>
            <p:ph type="pic" idx="2"/>
          </p:nvPr>
        </p:nvPicPr>
        <p:blipFill rotWithShape="1">
          <a:blip r:embed="rId3">
            <a:alphaModFix/>
          </a:blip>
          <a:srcRect l="7917" r="32563" b="-1"/>
          <a:stretch/>
        </p:blipFill>
        <p:spPr>
          <a:xfrm>
            <a:off x="-28882" y="10"/>
            <a:ext cx="6115050" cy="6857990"/>
          </a:xfrm>
          <a:prstGeom prst="parallelogram">
            <a:avLst>
              <a:gd name="adj" fmla="val 25000"/>
            </a:avLst>
          </a:prstGeom>
          <a:noFill/>
          <a:ln>
            <a:noFill/>
          </a:ln>
        </p:spPr>
      </p:pic>
      <p:sp>
        <p:nvSpPr>
          <p:cNvPr id="125" name="Google Shape;125;p19"/>
          <p:cNvSpPr txBox="1">
            <a:spLocks noGrp="1"/>
          </p:cNvSpPr>
          <p:nvPr>
            <p:ph type="body" idx="1"/>
          </p:nvPr>
        </p:nvSpPr>
        <p:spPr>
          <a:xfrm>
            <a:off x="6562816" y="1673352"/>
            <a:ext cx="4837174" cy="403250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40000"/>
              </a:lnSpc>
              <a:spcBef>
                <a:spcPts val="0"/>
              </a:spcBef>
              <a:spcAft>
                <a:spcPts val="0"/>
              </a:spcAft>
              <a:buClr>
                <a:schemeClr val="dk1"/>
              </a:buClr>
              <a:buSzPts val="2000"/>
              <a:buNone/>
            </a:pPr>
            <a:r>
              <a:rPr lang="en-US" sz="2000"/>
              <a:t>HOW ARE YOUR STUDENTS USING AI?  HOW DO YOU </a:t>
            </a:r>
            <a:r>
              <a:rPr lang="en-US" sz="2000" i="1"/>
              <a:t>THINK</a:t>
            </a:r>
            <a:r>
              <a:rPr lang="en-US" sz="2000"/>
              <a:t> YOUR STUDENTS ARE USING AI TO WRITE LESSON PLANS?</a:t>
            </a:r>
            <a:endParaRPr/>
          </a:p>
          <a:p>
            <a:pPr marL="0" lvl="0" indent="0" algn="l" rtl="0">
              <a:lnSpc>
                <a:spcPct val="140000"/>
              </a:lnSpc>
              <a:spcBef>
                <a:spcPts val="1000"/>
              </a:spcBef>
              <a:spcAft>
                <a:spcPts val="0"/>
              </a:spcAft>
              <a:buClr>
                <a:schemeClr val="dk1"/>
              </a:buClr>
              <a:buSzPts val="2000"/>
              <a:buNone/>
            </a:pPr>
            <a:endParaRPr sz="2000"/>
          </a:p>
          <a:p>
            <a:pPr marL="0" lvl="0" indent="0" algn="l" rtl="0">
              <a:lnSpc>
                <a:spcPct val="140000"/>
              </a:lnSpc>
              <a:spcBef>
                <a:spcPts val="1000"/>
              </a:spcBef>
              <a:spcAft>
                <a:spcPts val="0"/>
              </a:spcAft>
              <a:buClr>
                <a:schemeClr val="dk1"/>
              </a:buClr>
              <a:buSzPts val="2000"/>
              <a:buNone/>
            </a:pPr>
            <a:r>
              <a:rPr lang="en-US" sz="2000"/>
              <a:t>DO YOU HAVE ANY </a:t>
            </a:r>
            <a:r>
              <a:rPr lang="en-US" sz="2000" i="1"/>
              <a:t>OTHER</a:t>
            </a:r>
            <a:r>
              <a:rPr lang="en-US" sz="2000"/>
              <a:t> STRUGGLES WITH STUDENTS CREATING HIGH QUALITY LESSON PLANS?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5242425" y="466344"/>
            <a:ext cx="6241651" cy="1710354"/>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IN THIS SESSION WE WILL:</a:t>
            </a:r>
            <a:endParaRPr/>
          </a:p>
        </p:txBody>
      </p:sp>
      <p:pic>
        <p:nvPicPr>
          <p:cNvPr id="132" name="Google Shape;132;p20" descr="Person using laptop"/>
          <p:cNvPicPr preferRelativeResize="0">
            <a:picLocks noGrp="1"/>
          </p:cNvPicPr>
          <p:nvPr>
            <p:ph type="pic" idx="2"/>
          </p:nvPr>
        </p:nvPicPr>
        <p:blipFill rotWithShape="1">
          <a:blip r:embed="rId3">
            <a:alphaModFix/>
          </a:blip>
          <a:srcRect l="26198" r="32068" b="-1"/>
          <a:stretch/>
        </p:blipFill>
        <p:spPr>
          <a:xfrm>
            <a:off x="20" y="10"/>
            <a:ext cx="4287818" cy="6857990"/>
          </a:xfrm>
          <a:prstGeom prst="rect">
            <a:avLst/>
          </a:prstGeom>
          <a:noFill/>
          <a:ln>
            <a:noFill/>
          </a:ln>
        </p:spPr>
      </p:pic>
      <p:sp>
        <p:nvSpPr>
          <p:cNvPr id="133" name="Google Shape;133;p20"/>
          <p:cNvSpPr txBox="1">
            <a:spLocks noGrp="1"/>
          </p:cNvSpPr>
          <p:nvPr>
            <p:ph type="body" idx="1"/>
          </p:nvPr>
        </p:nvSpPr>
        <p:spPr>
          <a:xfrm>
            <a:off x="5242426" y="2286000"/>
            <a:ext cx="6241650" cy="34747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400"/>
              <a:buFont typeface="Noto Sans Symbols"/>
              <a:buChar char="▪"/>
            </a:pPr>
            <a:r>
              <a:rPr lang="en-US" sz="2400"/>
              <a:t>Share challenges with preservice teacher assignments- specifically lesson plans</a:t>
            </a:r>
            <a:endParaRPr/>
          </a:p>
          <a:p>
            <a:pPr marL="228600" lvl="0" indent="-228600" algn="l" rtl="0">
              <a:lnSpc>
                <a:spcPct val="90000"/>
              </a:lnSpc>
              <a:spcBef>
                <a:spcPts val="2000"/>
              </a:spcBef>
              <a:spcAft>
                <a:spcPts val="0"/>
              </a:spcAft>
              <a:buClr>
                <a:schemeClr val="accent2"/>
              </a:buClr>
              <a:buSzPts val="2400"/>
              <a:buFont typeface="Noto Sans Symbols"/>
              <a:buChar char="▪"/>
            </a:pPr>
            <a:r>
              <a:rPr lang="en-US" sz="2400"/>
              <a:t>Discuss the use of first and second drafts in education coursework, specifically lesson plans</a:t>
            </a:r>
            <a:endParaRPr/>
          </a:p>
          <a:p>
            <a:pPr marL="228600" lvl="0" indent="-228600" algn="l" rtl="0">
              <a:lnSpc>
                <a:spcPct val="90000"/>
              </a:lnSpc>
              <a:spcBef>
                <a:spcPts val="2000"/>
              </a:spcBef>
              <a:spcAft>
                <a:spcPts val="0"/>
              </a:spcAft>
              <a:buClr>
                <a:schemeClr val="accent2"/>
              </a:buClr>
              <a:buSzPts val="2400"/>
              <a:buFont typeface="Noto Sans Symbols"/>
              <a:buChar char="▪"/>
            </a:pPr>
            <a:r>
              <a:rPr lang="en-US" sz="2400"/>
              <a:t>Share current AI course policy and how AI can be thoughtfully used for some coursework, including lesson plans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838201" y="448056"/>
            <a:ext cx="6172200" cy="1581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BACKGROUND – OUR COURSES</a:t>
            </a:r>
            <a:endParaRPr/>
          </a:p>
        </p:txBody>
      </p:sp>
      <p:sp>
        <p:nvSpPr>
          <p:cNvPr id="140" name="Google Shape;140;p21"/>
          <p:cNvSpPr txBox="1">
            <a:spLocks noGrp="1"/>
          </p:cNvSpPr>
          <p:nvPr>
            <p:ph type="body" idx="1"/>
          </p:nvPr>
        </p:nvSpPr>
        <p:spPr>
          <a:xfrm>
            <a:off x="838200" y="2029968"/>
            <a:ext cx="4894006" cy="41320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accent2"/>
              </a:buClr>
              <a:buSzPts val="1800"/>
              <a:buFont typeface="Noto Sans Symbols"/>
              <a:buNone/>
            </a:pPr>
            <a:r>
              <a:rPr lang="en-US"/>
              <a:t>Two semester course sequence:</a:t>
            </a:r>
            <a:endParaRPr/>
          </a:p>
          <a:p>
            <a:pPr marL="0" lvl="0" indent="0" algn="l" rtl="0">
              <a:lnSpc>
                <a:spcPct val="90000"/>
              </a:lnSpc>
              <a:spcBef>
                <a:spcPts val="1000"/>
              </a:spcBef>
              <a:spcAft>
                <a:spcPts val="0"/>
              </a:spcAft>
              <a:buClr>
                <a:schemeClr val="accent2"/>
              </a:buClr>
              <a:buSzPts val="1800"/>
              <a:buFont typeface="Noto Sans Symbols"/>
              <a:buNone/>
            </a:pPr>
            <a:r>
              <a:rPr lang="en-US"/>
              <a:t>Semester one – literacy assessments taught, administered and interpreted in various grade level placements; case study completed</a:t>
            </a:r>
            <a:endParaRPr/>
          </a:p>
          <a:p>
            <a:pPr marL="0" lvl="0" indent="0" algn="l" rtl="0">
              <a:lnSpc>
                <a:spcPct val="90000"/>
              </a:lnSpc>
              <a:spcBef>
                <a:spcPts val="1000"/>
              </a:spcBef>
              <a:spcAft>
                <a:spcPts val="0"/>
              </a:spcAft>
              <a:buClr>
                <a:schemeClr val="accent2"/>
              </a:buClr>
              <a:buSzPts val="1800"/>
              <a:buFont typeface="Noto Sans Symbols"/>
              <a:buNone/>
            </a:pPr>
            <a:r>
              <a:rPr lang="en-US"/>
              <a:t>Semester two – all students based in afterschool two day a week tutoring program at the same school</a:t>
            </a:r>
            <a:endParaRPr/>
          </a:p>
          <a:p>
            <a:pPr marL="0" lvl="0" indent="0" algn="l" rtl="0">
              <a:lnSpc>
                <a:spcPct val="90000"/>
              </a:lnSpc>
              <a:spcBef>
                <a:spcPts val="1000"/>
              </a:spcBef>
              <a:spcAft>
                <a:spcPts val="0"/>
              </a:spcAft>
              <a:buClr>
                <a:schemeClr val="accent2"/>
              </a:buClr>
              <a:buSzPts val="1800"/>
              <a:buFont typeface="Noto Sans Symbols"/>
              <a:buNone/>
            </a:pPr>
            <a:r>
              <a:rPr lang="en-US"/>
              <a:t>Assessments re-administered to students at risk for not meeting Third Grade Reading Guarantee</a:t>
            </a:r>
            <a:endParaRPr/>
          </a:p>
          <a:p>
            <a:pPr marL="0" lvl="0" indent="0" algn="l" rtl="0">
              <a:lnSpc>
                <a:spcPct val="90000"/>
              </a:lnSpc>
              <a:spcBef>
                <a:spcPts val="1000"/>
              </a:spcBef>
              <a:spcAft>
                <a:spcPts val="0"/>
              </a:spcAft>
              <a:buClr>
                <a:schemeClr val="accent2"/>
              </a:buClr>
              <a:buSzPts val="1800"/>
              <a:buFont typeface="Noto Sans Symbols"/>
              <a:buNone/>
            </a:pPr>
            <a:r>
              <a:rPr lang="en-US"/>
              <a:t>After administering assessments to third grade tutees, students expected to score and interpret assessments, select and implement intervention strategies based on student assessment results </a:t>
            </a:r>
            <a:endParaRPr/>
          </a:p>
          <a:p>
            <a:pPr marL="0" lvl="0" indent="0" algn="l" rtl="0">
              <a:lnSpc>
                <a:spcPct val="90000"/>
              </a:lnSpc>
              <a:spcBef>
                <a:spcPts val="1000"/>
              </a:spcBef>
              <a:spcAft>
                <a:spcPts val="0"/>
              </a:spcAft>
              <a:buClr>
                <a:schemeClr val="accent2"/>
              </a:buClr>
              <a:buSzPts val="1800"/>
              <a:buFont typeface="Noto Sans Symbols"/>
              <a:buNone/>
            </a:pPr>
            <a:r>
              <a:rPr lang="en-US"/>
              <a:t>CORE TRS Text in use second sememster</a:t>
            </a:r>
            <a:endParaRPr/>
          </a:p>
        </p:txBody>
      </p:sp>
      <p:pic>
        <p:nvPicPr>
          <p:cNvPr id="141" name="Google Shape;141;p21" descr="A person looking at blueprints on a brick wall"/>
          <p:cNvPicPr preferRelativeResize="0">
            <a:picLocks noGrp="1"/>
          </p:cNvPicPr>
          <p:nvPr>
            <p:ph type="pic" idx="2"/>
          </p:nvPr>
        </p:nvPicPr>
        <p:blipFill rotWithShape="1">
          <a:blip r:embed="rId3">
            <a:alphaModFix/>
          </a:blip>
          <a:srcRect l="27157" r="27157"/>
          <a:stretch/>
        </p:blipFill>
        <p:spPr>
          <a:xfrm>
            <a:off x="7500938" y="-22225"/>
            <a:ext cx="4714875" cy="688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562816" y="457200"/>
            <a:ext cx="4837176" cy="108813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B0F0"/>
              </a:buClr>
              <a:buSzPct val="100000"/>
              <a:buFont typeface="Calibri"/>
              <a:buNone/>
            </a:pPr>
            <a:r>
              <a:rPr lang="en-US">
                <a:solidFill>
                  <a:srgbClr val="00B0F0"/>
                </a:solidFill>
              </a:rPr>
              <a:t>THE DANGERS OF “WILD WEST” LESSON PLANS </a:t>
            </a:r>
            <a:endParaRPr/>
          </a:p>
        </p:txBody>
      </p:sp>
      <p:sp>
        <p:nvSpPr>
          <p:cNvPr id="148" name="Google Shape;148;p22"/>
          <p:cNvSpPr txBox="1">
            <a:spLocks noGrp="1"/>
          </p:cNvSpPr>
          <p:nvPr>
            <p:ph type="body" idx="1"/>
          </p:nvPr>
        </p:nvSpPr>
        <p:spPr>
          <a:xfrm>
            <a:off x="6562818" y="1545336"/>
            <a:ext cx="4837174" cy="485546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ct val="100000"/>
              <a:buNone/>
            </a:pPr>
            <a:r>
              <a:rPr lang="en-US"/>
              <a:t>“NEARLY ALL TEACHERS TODAY REPORT USING THE INTERNET TO OBTAIN INSTRUCTIONAL MATERIALS, AND MANY OF THEM DO SO QUITE OFTEN. AND WHILE SEVERAL ORGANIZATIONS NOW OFFER IMPARTIAL REVIEWS OF FULL CURRICULUM PRODUCTS, VERY LITTLE IS KNOWN ABOUT THE CONTENT AND QUALITY OF SUPPLEMENTAL INSTRUCTIONAL MATERIALS.”</a:t>
            </a:r>
            <a:endParaRPr/>
          </a:p>
          <a:p>
            <a:pPr marL="0" lvl="0" indent="0" algn="l" rtl="0">
              <a:lnSpc>
                <a:spcPct val="150000"/>
              </a:lnSpc>
              <a:spcBef>
                <a:spcPts val="1000"/>
              </a:spcBef>
              <a:spcAft>
                <a:spcPts val="0"/>
              </a:spcAft>
              <a:buClr>
                <a:schemeClr val="dk1"/>
              </a:buClr>
              <a:buSzPct val="100000"/>
              <a:buNone/>
            </a:pPr>
            <a:r>
              <a:rPr lang="en-US"/>
              <a:t>POLIKOFF &amp; DEAN </a:t>
            </a:r>
            <a:endParaRPr/>
          </a:p>
        </p:txBody>
      </p:sp>
      <p:pic>
        <p:nvPicPr>
          <p:cNvPr id="149" name="Google Shape;149;p22"/>
          <p:cNvPicPr preferRelativeResize="0">
            <a:picLocks noGrp="1"/>
          </p:cNvPicPr>
          <p:nvPr>
            <p:ph type="pic" idx="2"/>
          </p:nvPr>
        </p:nvPicPr>
        <p:blipFill rotWithShape="1">
          <a:blip r:embed="rId3">
            <a:alphaModFix/>
          </a:blip>
          <a:srcRect t="6756" b="6756"/>
          <a:stretch/>
        </p:blipFill>
        <p:spPr>
          <a:xfrm>
            <a:off x="-19050" y="0"/>
            <a:ext cx="6115050" cy="6858000"/>
          </a:xfrm>
          <a:prstGeom prst="parallelogram">
            <a:avLst>
              <a:gd name="adj" fmla="val 25000"/>
            </a:avLst>
          </a:prstGeom>
          <a:noFill/>
          <a:ln>
            <a:noFill/>
          </a:ln>
        </p:spPr>
      </p:pic>
      <p:pic>
        <p:nvPicPr>
          <p:cNvPr id="150" name="Google Shape;150;p22"/>
          <p:cNvPicPr preferRelativeResize="0"/>
          <p:nvPr/>
        </p:nvPicPr>
        <p:blipFill rotWithShape="1">
          <a:blip r:embed="rId4">
            <a:alphaModFix/>
          </a:blip>
          <a:srcRect/>
          <a:stretch/>
        </p:blipFill>
        <p:spPr>
          <a:xfrm>
            <a:off x="10304333" y="5097439"/>
            <a:ext cx="1772524" cy="1760561"/>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Tech presentation">
      <a:dk1>
        <a:srgbClr val="000000"/>
      </a:dk1>
      <a:lt1>
        <a:srgbClr val="FFFFFF"/>
      </a:lt1>
      <a:dk2>
        <a:srgbClr val="435369"/>
      </a:dk2>
      <a:lt2>
        <a:srgbClr val="E8E8E8"/>
      </a:lt2>
      <a:accent1>
        <a:srgbClr val="A53F51"/>
      </a:accent1>
      <a:accent2>
        <a:srgbClr val="E89756"/>
      </a:accent2>
      <a:accent3>
        <a:srgbClr val="2F3342"/>
      </a:accent3>
      <a:accent4>
        <a:srgbClr val="2B2052"/>
      </a:accent4>
      <a:accent5>
        <a:srgbClr val="00023A"/>
      </a:accent5>
      <a:accent6>
        <a:srgbClr val="7E7E7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1715</Words>
  <Application>Microsoft Macintosh PowerPoint</Application>
  <PresentationFormat>Widescreen</PresentationFormat>
  <Paragraphs>177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Teko</vt:lpstr>
      <vt:lpstr>Noto Sans Symbols</vt:lpstr>
      <vt:lpstr>Arial</vt:lpstr>
      <vt:lpstr>Calibri</vt:lpstr>
      <vt:lpstr>Custom</vt:lpstr>
      <vt:lpstr>CRITICAL THINKING THROUGH LESSON PLAN REVISION:  HOW TO USE REVISION TO COMBAT AN OVERRELIANCE ON AI AND PROMOTE THE USE OF HQIM MATERIALS</vt:lpstr>
      <vt:lpstr>WELCOME!  TAKE A MOMENT TO TRY THE FOLLOWING: </vt:lpstr>
      <vt:lpstr>PowerPoint Presentation</vt:lpstr>
      <vt:lpstr>CHAT GPT WRITES DECENT LESSON PLANS </vt:lpstr>
      <vt:lpstr>“AI DIDN’T CORRUPT DEEP LEARNING,” SAID TIFFANY NOEL, EDUCATION RESEARCHER AND PROFESSOR AT SUNY BUFFALO. “IT REVEALED THAT MANY ASSIGNMENTS WERE NEVER ASKING FOR CRITICAL THINKING IN THE FIRST PLACE. JUST PERFORMANCE. AI IS JUST THE FASTER ACTOR; THE PROBLEM IS THE SCRIPT.” ARTIFICIAL INTELLIGENCE ISN’T RUINING EDUCATION; IT’S EXPOSING WHAT’S ALREADY BROKEN WILLIAM LIANG EDSOURCE.COM COMMENTARY, STUDENT VOICES HTTPS://EDSOURCE.ORG/2025/ARTIFICIAL-INTELLIGENCE-ISNT-RUINING-EDUCATION-ITS-EXPOSING-WHATS-ALREADY-BROKEN/733854#0  </vt:lpstr>
      <vt:lpstr>TURN TO A NEIGHBOR </vt:lpstr>
      <vt:lpstr>IN THIS SESSION WE WILL:</vt:lpstr>
      <vt:lpstr>BACKGROUND – OUR COURSES</vt:lpstr>
      <vt:lpstr>THE DANGERS OF “WILD WEST” LESSON PLANS </vt:lpstr>
      <vt:lpstr>SEMESTER ONE: ENTER REVISION REQUIREMENTS</vt:lpstr>
      <vt:lpstr>What are the benefits of revision for preservice teachers? </vt:lpstr>
      <vt:lpstr>SEMESTER TWO – ASSESSMENT AND INTERVENTION LESSON PLANS </vt:lpstr>
      <vt:lpstr>A KEY CONCEPT: NOT ALL RESOURCES ARE EQUAL </vt:lpstr>
      <vt:lpstr>A VARIETY OF HIGH- QUALITY RESOURCES (IN ADDITION TO THE CORE TEXT) WERE HIGHLIGHTED</vt:lpstr>
      <vt:lpstr>WEEKLY LESSON PLANS WERE POSTED ON CANVAS DISCUSSION BOARDS </vt:lpstr>
      <vt:lpstr>SOME PRESERVICE TEACHERS…</vt:lpstr>
      <vt:lpstr> BUT… HOUSTON, WE HAVE A PROBLEM (WITH SOME PRESERVICE TEACHERS)</vt:lpstr>
      <vt:lpstr>WHAT WE SAW</vt:lpstr>
      <vt:lpstr>LESSON PLANS </vt:lpstr>
      <vt:lpstr> THE PLAN: REQUIRE FIRST DRAFTS OF LESSONS WITH REFERENCES TO THE TEXTS AND APPROVED RESOURCES AND PROVIDE PEER FEEDBACK  </vt:lpstr>
      <vt:lpstr>WHAT THIS LOOKED LIKE IN PRACTICE:</vt:lpstr>
      <vt:lpstr>TEACHING PRESERVICE TEACHERS HOW TO GIVE GOOD FEEDBACK TO STUDENTS AND ONE ANOTHER REQUIRES EXPLICIT TEACHING </vt:lpstr>
      <vt:lpstr>THE (HONEST) CHALLENGES </vt:lpstr>
      <vt:lpstr>PRESERVICE TEACHERS WERE ASKED TO GENERATE SMART GOALS FOR STUDENTS AS ANOTHER MEANS TO THINK CRITICALLY AND GUIDE THEIR LESSONS</vt:lpstr>
      <vt:lpstr>CHAT GPT CAN WRITE FAIRLY GOOD  SMART GOALS</vt:lpstr>
      <vt:lpstr>SO WHAT CAN BE DONE?</vt:lpstr>
      <vt:lpstr>OUR CURRENT POLICY</vt:lpstr>
      <vt:lpstr>TALK WITH A NEIGHBOR</vt:lpstr>
      <vt:lpstr>NOW, USE CHAT GPT TO CREATE A LESSON PLAN THAT YOU ASSIGN TO YOUR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Mis, Robin</cp:lastModifiedBy>
  <cp:revision>1</cp:revision>
  <dcterms:modified xsi:type="dcterms:W3CDTF">2025-10-08T16:50:38Z</dcterms:modified>
</cp:coreProperties>
</file>